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59" r:id="rId5"/>
    <p:sldId id="263" r:id="rId6"/>
    <p:sldId id="260" r:id="rId7"/>
    <p:sldId id="261" r:id="rId8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2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54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952B-40E8-87D4-B62C3CEC11EF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952B-40E8-87D4-B62C3CEC11EF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952B-40E8-87D4-B62C3CEC11EF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952B-40E8-87D4-B62C3CEC11EF}"/>
              </c:ext>
            </c:extLst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5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5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952B-40E8-87D4-B62C3CEC11EF}"/>
              </c:ext>
            </c:extLst>
          </c:dPt>
          <c:dLbls>
            <c:dLbl>
              <c:idx val="2"/>
              <c:layout>
                <c:manualLayout>
                  <c:x val="-3.3980404676597332E-2"/>
                  <c:y val="-0.1171688002531175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52B-40E8-87D4-B62C3CEC11E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'Risposte del modulo 1'!$H$67:$H$71</c:f>
              <c:strCache>
                <c:ptCount val="5"/>
                <c:pt idx="0">
                  <c:v>Vuote</c:v>
                </c:pt>
                <c:pt idx="1">
                  <c:v>Fino al -20% del fatturato da export</c:v>
                </c:pt>
                <c:pt idx="2">
                  <c:v>Fino al -50% del fatturato da export</c:v>
                </c:pt>
                <c:pt idx="3">
                  <c:v>Oltre il -50% del fatturato da export</c:v>
                </c:pt>
                <c:pt idx="4">
                  <c:v>Nessun impatto</c:v>
                </c:pt>
              </c:strCache>
            </c:strRef>
          </c:cat>
          <c:val>
            <c:numRef>
              <c:f>'Risposte del modulo 1'!$I$67:$I$71</c:f>
              <c:numCache>
                <c:formatCode>0.0%</c:formatCode>
                <c:ptCount val="5"/>
                <c:pt idx="0">
                  <c:v>6.3492063492063489E-2</c:v>
                </c:pt>
                <c:pt idx="1">
                  <c:v>0.38095238095238093</c:v>
                </c:pt>
                <c:pt idx="2">
                  <c:v>3.1746031746031744E-2</c:v>
                </c:pt>
                <c:pt idx="3">
                  <c:v>3.1746031746031744E-2</c:v>
                </c:pt>
                <c:pt idx="4">
                  <c:v>0.49206349206349204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952B-40E8-87D4-B62C3CEC11E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dLbl>
              <c:idx val="0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43BC-45F5-BFCD-D571E02CE143}"/>
                </c:ext>
              </c:extLst>
            </c:dLbl>
            <c:dLbl>
              <c:idx val="1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43BC-45F5-BFCD-D571E02CE143}"/>
                </c:ext>
              </c:extLst>
            </c:dLbl>
            <c:dLbl>
              <c:idx val="2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2-43BC-45F5-BFCD-D571E02CE143}"/>
                </c:ext>
              </c:extLst>
            </c:dLbl>
            <c:dLbl>
              <c:idx val="3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43BC-45F5-BFCD-D571E02CE143}"/>
                </c:ext>
              </c:extLst>
            </c:dLbl>
            <c:dLbl>
              <c:idx val="4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4-43BC-45F5-BFCD-D571E02CE143}"/>
                </c:ext>
              </c:extLst>
            </c:dLbl>
            <c:dLbl>
              <c:idx val="5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43BC-45F5-BFCD-D571E02CE14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'Risposte del modulo 1'!$H$74:$H$79</c:f>
              <c:strCache>
                <c:ptCount val="6"/>
                <c:pt idx="0">
                  <c:v>Sanzioni economiche (es. settore petrolifero/estrattivo - high tech)</c:v>
                </c:pt>
                <c:pt idx="1">
                  <c:v>Sanzioni finanziarie (es. sistema di pagamenti)</c:v>
                </c:pt>
                <c:pt idx="2">
                  <c:v>Chiusura dello spazio aereo</c:v>
                </c:pt>
                <c:pt idx="3">
                  <c:v>Altro</c:v>
                </c:pt>
                <c:pt idx="4">
                  <c:v>Vuote</c:v>
                </c:pt>
                <c:pt idx="5">
                  <c:v>Nessuno</c:v>
                </c:pt>
              </c:strCache>
            </c:strRef>
          </c:cat>
          <c:val>
            <c:numRef>
              <c:f>'Risposte del modulo 1'!$I$74:$I$79</c:f>
              <c:numCache>
                <c:formatCode>0.0%</c:formatCode>
                <c:ptCount val="6"/>
                <c:pt idx="0">
                  <c:v>0.53968253968253965</c:v>
                </c:pt>
                <c:pt idx="1">
                  <c:v>0.42857142857142855</c:v>
                </c:pt>
                <c:pt idx="2">
                  <c:v>6.3492063492063489E-2</c:v>
                </c:pt>
                <c:pt idx="3">
                  <c:v>6.3492063492063489E-2</c:v>
                </c:pt>
                <c:pt idx="4">
                  <c:v>0.12698412698412698</c:v>
                </c:pt>
                <c:pt idx="5">
                  <c:v>7.9365079365079361E-2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3BC-45F5-BFCD-D571E02CE143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282846216"/>
        <c:axId val="610193560"/>
      </c:barChart>
      <c:catAx>
        <c:axId val="28284621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610193560"/>
        <c:crosses val="autoZero"/>
        <c:auto val="1"/>
        <c:lblAlgn val="ctr"/>
        <c:lblOffset val="100"/>
        <c:noMultiLvlLbl val="0"/>
      </c:catAx>
      <c:valAx>
        <c:axId val="610193560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crossAx val="2828462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dLbl>
              <c:idx val="0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C528-4010-A4A7-3DAE2B38C375}"/>
                </c:ext>
              </c:extLst>
            </c:dLbl>
            <c:dLbl>
              <c:idx val="1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C528-4010-A4A7-3DAE2B38C375}"/>
                </c:ext>
              </c:extLst>
            </c:dLbl>
            <c:dLbl>
              <c:idx val="2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2-C528-4010-A4A7-3DAE2B38C375}"/>
                </c:ext>
              </c:extLst>
            </c:dLbl>
            <c:dLbl>
              <c:idx val="3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C528-4010-A4A7-3DAE2B38C375}"/>
                </c:ext>
              </c:extLst>
            </c:dLbl>
            <c:dLbl>
              <c:idx val="4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4-C528-4010-A4A7-3DAE2B38C375}"/>
                </c:ext>
              </c:extLst>
            </c:dLbl>
            <c:dLbl>
              <c:idx val="5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C528-4010-A4A7-3DAE2B38C37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'Risposte del modulo 1'!$M$80:$M$87</c:f>
              <c:strCache>
                <c:ptCount val="8"/>
                <c:pt idx="0">
                  <c:v>Nessuna</c:v>
                </c:pt>
                <c:pt idx="1">
                  <c:v>Difficoltà approvvigionamento</c:v>
                </c:pt>
                <c:pt idx="2">
                  <c:v>Interruzione attività produttiva</c:v>
                </c:pt>
                <c:pt idx="3">
                  <c:v>Aumento prezzi di vendita</c:v>
                </c:pt>
                <c:pt idx="4">
                  <c:v>Riduzione margini di profitto</c:v>
                </c:pt>
                <c:pt idx="5">
                  <c:v>Aumento costi di trasporto</c:v>
                </c:pt>
                <c:pt idx="6">
                  <c:v>Aumento dei costi energetici</c:v>
                </c:pt>
                <c:pt idx="7">
                  <c:v>Altro</c:v>
                </c:pt>
              </c:strCache>
            </c:strRef>
          </c:cat>
          <c:val>
            <c:numRef>
              <c:f>'Risposte del modulo 1'!$N$80:$N$87</c:f>
              <c:numCache>
                <c:formatCode>0.0%</c:formatCode>
                <c:ptCount val="8"/>
                <c:pt idx="0">
                  <c:v>9.5238095238095233E-2</c:v>
                </c:pt>
                <c:pt idx="1">
                  <c:v>0.25396825396825395</c:v>
                </c:pt>
                <c:pt idx="2">
                  <c:v>6.3492063492063489E-2</c:v>
                </c:pt>
                <c:pt idx="3">
                  <c:v>0.23809523809523808</c:v>
                </c:pt>
                <c:pt idx="4">
                  <c:v>0.47619047619047616</c:v>
                </c:pt>
                <c:pt idx="5">
                  <c:v>0.50793650793650791</c:v>
                </c:pt>
                <c:pt idx="6">
                  <c:v>0.63492063492063489</c:v>
                </c:pt>
                <c:pt idx="7">
                  <c:v>0.14285714285714285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C528-4010-A4A7-3DAE2B38C375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282846216"/>
        <c:axId val="610193560"/>
      </c:barChart>
      <c:catAx>
        <c:axId val="28284621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610193560"/>
        <c:crosses val="autoZero"/>
        <c:auto val="1"/>
        <c:lblAlgn val="ctr"/>
        <c:lblOffset val="100"/>
        <c:noMultiLvlLbl val="0"/>
      </c:catAx>
      <c:valAx>
        <c:axId val="610193560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crossAx val="2828462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F218-45B8-9A26-874138B85BB8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F218-45B8-9A26-874138B85BB8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F218-45B8-9A26-874138B85BB8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F218-45B8-9A26-874138B85BB8}"/>
              </c:ext>
            </c:extLst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5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5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F218-45B8-9A26-874138B85BB8}"/>
              </c:ext>
            </c:extLst>
          </c:dPt>
          <c:dLbls>
            <c:dLbl>
              <c:idx val="0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F218-45B8-9A26-874138B85BB8}"/>
                </c:ext>
              </c:extLst>
            </c:dLbl>
            <c:dLbl>
              <c:idx val="1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F218-45B8-9A26-874138B85BB8}"/>
                </c:ext>
              </c:extLst>
            </c:dLbl>
            <c:dLbl>
              <c:idx val="2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F218-45B8-9A26-874138B85BB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'Risposte del modulo 1'!$J$88:$J$90</c:f>
              <c:strCache>
                <c:ptCount val="3"/>
                <c:pt idx="0">
                  <c:v>Sì</c:v>
                </c:pt>
                <c:pt idx="1">
                  <c:v>No</c:v>
                </c:pt>
                <c:pt idx="2">
                  <c:v>Vuote</c:v>
                </c:pt>
              </c:strCache>
            </c:strRef>
          </c:cat>
          <c:val>
            <c:numRef>
              <c:f>'Risposte del modulo 1'!$K$88:$K$90</c:f>
              <c:numCache>
                <c:formatCode>0.0%</c:formatCode>
                <c:ptCount val="3"/>
                <c:pt idx="0">
                  <c:v>0.2857142857142857</c:v>
                </c:pt>
                <c:pt idx="1">
                  <c:v>0.69841269841269837</c:v>
                </c:pt>
                <c:pt idx="2">
                  <c:v>1.5873015873015872E-2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F218-45B8-9A26-874138B85BB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450355924543353"/>
          <c:y val="4.829665276884676E-2"/>
          <c:w val="0.44985794380799055"/>
          <c:h val="0.90340669446230648"/>
        </c:manualLayout>
      </c:layout>
      <c:barChart>
        <c:barDir val="bar"/>
        <c:grouping val="clustered"/>
        <c:varyColors val="0"/>
        <c:ser>
          <c:idx val="0"/>
          <c:order val="0"/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dLbl>
              <c:idx val="0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07B8-429B-91CF-B3421186527F}"/>
                </c:ext>
              </c:extLst>
            </c:dLbl>
            <c:dLbl>
              <c:idx val="1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07B8-429B-91CF-B3421186527F}"/>
                </c:ext>
              </c:extLst>
            </c:dLbl>
            <c:dLbl>
              <c:idx val="2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2-07B8-429B-91CF-B3421186527F}"/>
                </c:ext>
              </c:extLst>
            </c:dLbl>
            <c:dLbl>
              <c:idx val="3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07B8-429B-91CF-B3421186527F}"/>
                </c:ext>
              </c:extLst>
            </c:dLbl>
            <c:dLbl>
              <c:idx val="4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4-07B8-429B-91CF-B3421186527F}"/>
                </c:ext>
              </c:extLst>
            </c:dLbl>
            <c:dLbl>
              <c:idx val="5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07B8-429B-91CF-B3421186527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'Risposte del modulo 1'!$K$69:$K$72</c:f>
              <c:strCache>
                <c:ptCount val="4"/>
                <c:pt idx="0">
                  <c:v>Accordi di collaborazione di natura commerciale</c:v>
                </c:pt>
                <c:pt idx="1">
                  <c:v>Cooperazione produttiva</c:v>
                </c:pt>
                <c:pt idx="2">
                  <c:v>Accordi tecnici o formativi</c:v>
                </c:pt>
                <c:pt idx="3">
                  <c:v>Cooperazione nel campo della ricerca</c:v>
                </c:pt>
              </c:strCache>
            </c:strRef>
          </c:cat>
          <c:val>
            <c:numRef>
              <c:f>'Risposte del modulo 1'!$L$69:$L$72</c:f>
              <c:numCache>
                <c:formatCode>0.0%</c:formatCode>
                <c:ptCount val="4"/>
                <c:pt idx="0" formatCode="0%">
                  <c:v>0.94444444444444442</c:v>
                </c:pt>
                <c:pt idx="1">
                  <c:v>5.5555555555555552E-2</c:v>
                </c:pt>
                <c:pt idx="2">
                  <c:v>5.5555555555555552E-2</c:v>
                </c:pt>
                <c:pt idx="3" formatCode="0%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7B8-429B-91CF-B3421186527F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282846216"/>
        <c:axId val="610193560"/>
      </c:barChart>
      <c:catAx>
        <c:axId val="28284621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610193560"/>
        <c:crosses val="autoZero"/>
        <c:auto val="1"/>
        <c:lblAlgn val="ctr"/>
        <c:lblOffset val="100"/>
        <c:noMultiLvlLbl val="0"/>
      </c:catAx>
      <c:valAx>
        <c:axId val="610193560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2828462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6111111111111113"/>
          <c:y val="1.8518518518518517E-2"/>
          <c:w val="0.53888888888888886"/>
          <c:h val="0.89814814814814814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7C61-4AA1-9970-18E1822F51B4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7C61-4AA1-9970-18E1822F51B4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7C61-4AA1-9970-18E1822F51B4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7C61-4AA1-9970-18E1822F51B4}"/>
              </c:ext>
            </c:extLst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5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5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7C61-4AA1-9970-18E1822F51B4}"/>
              </c:ext>
            </c:extLst>
          </c:dPt>
          <c:dLbls>
            <c:dLbl>
              <c:idx val="0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7C61-4AA1-9970-18E1822F51B4}"/>
                </c:ext>
              </c:extLst>
            </c:dLbl>
            <c:dLbl>
              <c:idx val="1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7C61-4AA1-9970-18E1822F51B4}"/>
                </c:ext>
              </c:extLst>
            </c:dLbl>
            <c:dLbl>
              <c:idx val="2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7C61-4AA1-9970-18E1822F51B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'Risposte del modulo 1'!$J$88:$J$90</c:f>
              <c:strCache>
                <c:ptCount val="3"/>
                <c:pt idx="0">
                  <c:v>Sì</c:v>
                </c:pt>
                <c:pt idx="1">
                  <c:v>No</c:v>
                </c:pt>
                <c:pt idx="2">
                  <c:v>Vuote</c:v>
                </c:pt>
              </c:strCache>
            </c:strRef>
          </c:cat>
          <c:val>
            <c:numRef>
              <c:f>'Risposte del modulo 1'!$N$75:$N$76</c:f>
              <c:numCache>
                <c:formatCode>0.0%</c:formatCode>
                <c:ptCount val="2"/>
                <c:pt idx="0">
                  <c:v>0.1111111111111111</c:v>
                </c:pt>
                <c:pt idx="1">
                  <c:v>0.88888888888888884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7C61-4AA1-9970-18E1822F51B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56D-44EC-A823-59DD8517E8A6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856D-44EC-A823-59DD8517E8A6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856D-44EC-A823-59DD8517E8A6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856D-44EC-A823-59DD8517E8A6}"/>
              </c:ext>
            </c:extLst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5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5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856D-44EC-A823-59DD8517E8A6}"/>
              </c:ext>
            </c:extLst>
          </c:dPt>
          <c:dLbls>
            <c:dLbl>
              <c:idx val="0"/>
              <c:layout>
                <c:manualLayout>
                  <c:x val="3.364063867016618E-2"/>
                  <c:y val="0.10513269174686497"/>
                </c:manualLayout>
              </c:layout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56D-44EC-A823-59DD8517E8A6}"/>
                </c:ext>
              </c:extLst>
            </c:dLbl>
            <c:dLbl>
              <c:idx val="1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856D-44EC-A823-59DD8517E8A6}"/>
                </c:ext>
              </c:extLst>
            </c:dLbl>
            <c:dLbl>
              <c:idx val="2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856D-44EC-A823-59DD8517E8A6}"/>
                </c:ext>
              </c:extLst>
            </c:dLbl>
            <c:dLbl>
              <c:idx val="3"/>
              <c:layout>
                <c:manualLayout>
                  <c:x val="2.9814741907261591E-2"/>
                  <c:y val="4.923993875765529E-2"/>
                </c:manualLayout>
              </c:layout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856D-44EC-A823-59DD8517E8A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'Risposte del modulo 1'!$J$82:$J$85</c:f>
              <c:strCache>
                <c:ptCount val="4"/>
                <c:pt idx="0">
                  <c:v>Sì</c:v>
                </c:pt>
                <c:pt idx="1">
                  <c:v>No</c:v>
                </c:pt>
                <c:pt idx="2">
                  <c:v>In parte</c:v>
                </c:pt>
                <c:pt idx="3">
                  <c:v>Vuote</c:v>
                </c:pt>
              </c:strCache>
            </c:strRef>
          </c:cat>
          <c:val>
            <c:numRef>
              <c:f>'Risposte del modulo 1'!$K$82:$K$85</c:f>
              <c:numCache>
                <c:formatCode>0.0%</c:formatCode>
                <c:ptCount val="4"/>
                <c:pt idx="0">
                  <c:v>1.5873015873015872E-2</c:v>
                </c:pt>
                <c:pt idx="1">
                  <c:v>0.8571428571428571</c:v>
                </c:pt>
                <c:pt idx="2">
                  <c:v>7.9365079365079361E-2</c:v>
                </c:pt>
                <c:pt idx="3">
                  <c:v>4.7619047619047616E-2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856D-44EC-A823-59DD8517E8A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0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20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20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20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20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20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20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84180D9-6F6D-4224-990A-FE9EB98E96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59159AE1-399A-4F09-A552-4954482A97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1E49BBA-C636-4207-B5CF-5651C3819E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498FE-BD84-4AF6-81D8-596C6CE64374}" type="datetimeFigureOut">
              <a:rPr lang="it-IT" smtClean="0"/>
              <a:t>03/03/2022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7562181-72BF-48D6-8631-7FC5F4C125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B16BDC5-2553-4427-9A2B-01B4694648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5478C-A34E-43FD-B6E2-2510C02102C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01371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4216EDD-C2B6-4163-A4FC-C9A67F31E1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F5E056D9-F849-4B1B-9816-91E7E4D7A6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25CDE22-399E-4AF1-88BF-9BEBE2ED9A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498FE-BD84-4AF6-81D8-596C6CE64374}" type="datetimeFigureOut">
              <a:rPr lang="it-IT" smtClean="0"/>
              <a:t>03/03/2022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F0B768F-5593-4C33-817D-58C6C394C8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EDAF99B-A3D4-4514-85E8-3ED22CE772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5478C-A34E-43FD-B6E2-2510C02102C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297473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277D591E-E604-453F-A529-D58038AE95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F718118C-AA0B-4774-8ED0-5AF657ED82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1C205B1-5143-4C98-BBFE-474CC9FA95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498FE-BD84-4AF6-81D8-596C6CE64374}" type="datetimeFigureOut">
              <a:rPr lang="it-IT" smtClean="0"/>
              <a:t>03/03/2022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66FC553-8686-4191-8D99-78B945523D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7382A44-836F-4F93-8B94-712F2DF765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5478C-A34E-43FD-B6E2-2510C02102C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95084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1D8B4D3-F6BE-4251-81D1-35539CECB5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3CD2F01-A22A-4F83-AFF5-83F4797555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DBF19F0-B081-4E53-8FD2-7213E9E401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498FE-BD84-4AF6-81D8-596C6CE64374}" type="datetimeFigureOut">
              <a:rPr lang="it-IT" smtClean="0"/>
              <a:t>03/03/2022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291A8FF-B77F-4D71-8F68-689B774389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FE8ED85-7D68-4611-AEA1-8C47CA035B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5478C-A34E-43FD-B6E2-2510C02102C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037286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32775A0-64D8-4914-8715-5AF299D650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68096FD-41DD-4344-8CBE-0BFC2FB3CC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CA5405B-620A-4059-AB45-6628CE8745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498FE-BD84-4AF6-81D8-596C6CE64374}" type="datetimeFigureOut">
              <a:rPr lang="it-IT" smtClean="0"/>
              <a:t>03/03/2022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DE7C55C-2C8E-43C9-BB82-0089CC2679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D57A48C-744F-4194-A4DB-D1F4F9859E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5478C-A34E-43FD-B6E2-2510C02102C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68382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4854580-C438-4780-982F-EF3A649125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5E36CED-34FE-4554-9627-9132E9F725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4FCAB3CE-A741-429D-B1DB-580B504B0C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4FF89CE-0518-40E3-8C6E-0114B020EB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498FE-BD84-4AF6-81D8-596C6CE64374}" type="datetimeFigureOut">
              <a:rPr lang="it-IT" smtClean="0"/>
              <a:t>03/03/2022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02C28D7-3A3E-4ED0-A7B4-AF21D28513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D3676A6-6538-478D-BB74-C4140D7417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5478C-A34E-43FD-B6E2-2510C02102C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367274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26B8938-8873-4EBF-8A43-F0A2CB79DD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DB552FB-96F4-445C-A49B-E7A6032508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5450E73D-A3D6-4E8F-887C-42E2007BCF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B6A24916-1DD6-4162-8121-E0481E381F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F0EC76C5-E99A-4E2A-B8A3-7E6A40149C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FDD976DE-AB83-4E2A-9D28-99EC60D1E5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498FE-BD84-4AF6-81D8-596C6CE64374}" type="datetimeFigureOut">
              <a:rPr lang="it-IT" smtClean="0"/>
              <a:t>03/03/2022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F7EB3E1C-310C-4774-930C-5DCFE2ABBC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E5D230FF-6652-451F-B7C5-48A5C617EF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5478C-A34E-43FD-B6E2-2510C02102C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49760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7D2BD89-EA13-4770-AD30-A2C906139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B07694FF-F93E-459C-9722-880910FEB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498FE-BD84-4AF6-81D8-596C6CE64374}" type="datetimeFigureOut">
              <a:rPr lang="it-IT" smtClean="0"/>
              <a:t>03/03/2022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6D0B0FA6-AD02-4A01-A8BB-09DFC0C274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6B951890-11B3-4F5C-885C-8A6916E8CE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5478C-A34E-43FD-B6E2-2510C02102C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25357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3B1FE21E-E45C-420A-A387-60B35FFDDD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498FE-BD84-4AF6-81D8-596C6CE64374}" type="datetimeFigureOut">
              <a:rPr lang="it-IT" smtClean="0"/>
              <a:t>03/03/2022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A638C370-D36B-46F5-83E9-B1DFEF55EE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1875F0A4-4ABB-4159-A556-BDC858BD87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5478C-A34E-43FD-B6E2-2510C02102C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048823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70134E0-79CE-4C15-B46D-1D8B9CBE59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1498DD5-5813-4630-957E-1C73D55976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E8B61D9B-8E48-4414-98DC-D572F70B6B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2A0EEE4-E0CF-4EB7-895B-E4DBF9C9CC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498FE-BD84-4AF6-81D8-596C6CE64374}" type="datetimeFigureOut">
              <a:rPr lang="it-IT" smtClean="0"/>
              <a:t>03/03/2022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7785060A-FDF6-4774-914E-0014B760F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58B31631-C7CD-46B9-A85E-020139A71A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5478C-A34E-43FD-B6E2-2510C02102C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58136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3D1C84E-B813-4199-9FC0-FCE967077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9FEAB40C-688B-420D-B531-ADC685E7FB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1CE8638-9460-441B-83A0-5B8EEACC69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1315FD79-BE70-4320-9039-CD3F8990C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498FE-BD84-4AF6-81D8-596C6CE64374}" type="datetimeFigureOut">
              <a:rPr lang="it-IT" smtClean="0"/>
              <a:t>03/03/2022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343A016-F897-4DA4-A6CD-478E103C3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BD3CACD8-C18C-4AF0-B36B-D8A8AB682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5478C-A34E-43FD-B6E2-2510C02102C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842088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3E716E02-3B30-4EE2-BDE9-3253F89DA9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6650095-E7D2-4C6F-9636-DF1D9C4BE8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5E1BB3F-862C-4AEA-B81F-EA7F4F52EC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6498FE-BD84-4AF6-81D8-596C6CE64374}" type="datetimeFigureOut">
              <a:rPr lang="it-IT" smtClean="0"/>
              <a:t>03/03/2022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3B88907-5688-4767-B670-C119F79BDB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19CD7A7-DCCF-4056-85E2-8E85290576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45478C-A34E-43FD-B6E2-2510C02102C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521729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5E0774B-FD5D-4D79-BE66-5F902B5984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065449"/>
            <a:ext cx="9144000" cy="534751"/>
          </a:xfrm>
        </p:spPr>
        <p:txBody>
          <a:bodyPr>
            <a:normAutofit/>
          </a:bodyPr>
          <a:lstStyle/>
          <a:p>
            <a:r>
              <a:rPr lang="it-IT" sz="3200" b="1" dirty="0">
                <a:solidFill>
                  <a:srgbClr val="002060"/>
                </a:solidFill>
                <a:latin typeface="+mn-lt"/>
              </a:rPr>
              <a:t>CRISI RUSSO UCRAINA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2DCD27BF-04EA-43A0-924C-08E43AD64F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3594" y="1819488"/>
            <a:ext cx="11204811" cy="4267906"/>
          </a:xfrm>
        </p:spPr>
        <p:txBody>
          <a:bodyPr>
            <a:normAutofit/>
          </a:bodyPr>
          <a:lstStyle/>
          <a:p>
            <a:pPr algn="just"/>
            <a:r>
              <a:rPr lang="it-IT" dirty="0">
                <a:solidFill>
                  <a:srgbClr val="002060"/>
                </a:solidFill>
              </a:rPr>
              <a:t>Il 2022 si è aperto con l’impennata dell’aumento dei costi delle materie prime, in particolare si sono verificati aumenti considerevoli del costo dell’energia elettrica e del gas naturale, che stanno tuttora mettendo in ginocchio diverse aziende. </a:t>
            </a:r>
          </a:p>
          <a:p>
            <a:pPr algn="just"/>
            <a:r>
              <a:rPr lang="it-IT" dirty="0">
                <a:solidFill>
                  <a:srgbClr val="002060"/>
                </a:solidFill>
              </a:rPr>
              <a:t>Oltre a questo si è unita l’escalation dovuta alla crisi tra Russia e Ucraina, che avrà indiscutibilmente delle ricadute anche sulle imprese del territorio della Romagna.</a:t>
            </a:r>
          </a:p>
          <a:p>
            <a:pPr algn="just"/>
            <a:r>
              <a:rPr lang="it-IT" dirty="0">
                <a:solidFill>
                  <a:srgbClr val="002060"/>
                </a:solidFill>
              </a:rPr>
              <a:t>Per monitorare efficacemente l’evoluzione del conflitto in Ucraina e capirne i primi impatti sul tessuto produttivo del territorio, il Centro studi ha elaborato un’indagine flash.</a:t>
            </a:r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id="{9CB1ED72-0CF0-4F61-8E6C-B1D8E950A379}"/>
              </a:ext>
            </a:extLst>
          </p:cNvPr>
          <p:cNvSpPr/>
          <p:nvPr/>
        </p:nvSpPr>
        <p:spPr>
          <a:xfrm>
            <a:off x="0" y="0"/>
            <a:ext cx="12192000" cy="846161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DF3F442B-75EB-4D1E-8DD7-870E463335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46585" y="82856"/>
            <a:ext cx="1442830" cy="745321"/>
          </a:xfrm>
          <a:prstGeom prst="rect">
            <a:avLst/>
          </a:prstGeom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id="{AE6E14A0-7346-486D-A6C4-84832A3BDB9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982" y="82856"/>
            <a:ext cx="1359295" cy="709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8350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5E0774B-FD5D-4D79-BE66-5F902B5984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752623"/>
            <a:ext cx="9144000" cy="534751"/>
          </a:xfrm>
        </p:spPr>
        <p:txBody>
          <a:bodyPr>
            <a:noAutofit/>
          </a:bodyPr>
          <a:lstStyle/>
          <a:p>
            <a:r>
              <a:rPr lang="it-IT" sz="2400" b="1" dirty="0">
                <a:solidFill>
                  <a:srgbClr val="002060"/>
                </a:solidFill>
                <a:latin typeface="+mn-lt"/>
              </a:rPr>
              <a:t>Interscambio delle province della Romagna con Russia e Ucraina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2DCD27BF-04EA-43A0-924C-08E43AD64F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5219" y="2214350"/>
            <a:ext cx="7340160" cy="3891027"/>
          </a:xfrm>
        </p:spPr>
        <p:txBody>
          <a:bodyPr>
            <a:normAutofit lnSpcReduction="10000"/>
          </a:bodyPr>
          <a:lstStyle/>
          <a:p>
            <a:pPr algn="just"/>
            <a:r>
              <a:rPr lang="it-IT" dirty="0">
                <a:solidFill>
                  <a:srgbClr val="002060"/>
                </a:solidFill>
              </a:rPr>
              <a:t>Nei primi nove mesi del 2021 secondo i dati ISTAT elaborati dalle Camere di Commercio territoriali, in provincia di Forlì-Cesena le esportazioni verso la Russia e Ucraina ammontano a 76 milioni di euro mentre le importazioni raggiungono quota 12,6 milioni di euro. </a:t>
            </a:r>
          </a:p>
          <a:p>
            <a:pPr algn="just"/>
            <a:r>
              <a:rPr lang="it-IT" dirty="0">
                <a:solidFill>
                  <a:srgbClr val="002060"/>
                </a:solidFill>
              </a:rPr>
              <a:t>Nello stesso periodo in provincia di Rimini le esportazioni verso la Russia e l’Ucraina ammontano a 85,3 milioni di euro mentre le importazioni raggiungono quota 1,8 milioni di euro. </a:t>
            </a:r>
          </a:p>
          <a:p>
            <a:pPr algn="just"/>
            <a:r>
              <a:rPr lang="it-IT" dirty="0">
                <a:solidFill>
                  <a:srgbClr val="002060"/>
                </a:solidFill>
              </a:rPr>
              <a:t>In provincia di Ravenna le esportazioni verso la Russia e l’Ucraina ammontano a 79,3 milioni di euro mentre le importazioni raggiungono quota 336,4 milioni di euro. </a:t>
            </a:r>
          </a:p>
          <a:p>
            <a:pPr algn="just"/>
            <a:endParaRPr lang="it-IT" dirty="0">
              <a:solidFill>
                <a:srgbClr val="002060"/>
              </a:solidFill>
            </a:endParaRPr>
          </a:p>
          <a:p>
            <a:pPr algn="just"/>
            <a:endParaRPr lang="it-IT" dirty="0">
              <a:solidFill>
                <a:srgbClr val="002060"/>
              </a:solidFill>
            </a:endParaRPr>
          </a:p>
          <a:p>
            <a:pPr algn="just"/>
            <a:endParaRPr lang="it-IT" dirty="0">
              <a:solidFill>
                <a:srgbClr val="002060"/>
              </a:solidFill>
            </a:endParaRPr>
          </a:p>
          <a:p>
            <a:pPr algn="just"/>
            <a:endParaRPr lang="it-IT" dirty="0">
              <a:solidFill>
                <a:srgbClr val="002060"/>
              </a:solidFill>
            </a:endParaRPr>
          </a:p>
          <a:p>
            <a:pPr algn="just"/>
            <a:endParaRPr lang="it-IT" dirty="0">
              <a:solidFill>
                <a:srgbClr val="002060"/>
              </a:solidFill>
            </a:endParaRPr>
          </a:p>
          <a:p>
            <a:pPr algn="just"/>
            <a:endParaRPr lang="it-IT" dirty="0">
              <a:solidFill>
                <a:srgbClr val="002060"/>
              </a:solidFill>
            </a:endParaRPr>
          </a:p>
          <a:p>
            <a:pPr algn="just"/>
            <a:endParaRPr lang="it-IT" dirty="0">
              <a:solidFill>
                <a:srgbClr val="002060"/>
              </a:solidFill>
            </a:endParaRPr>
          </a:p>
          <a:p>
            <a:pPr algn="just"/>
            <a:endParaRPr lang="it-IT" dirty="0">
              <a:solidFill>
                <a:srgbClr val="002060"/>
              </a:solidFill>
            </a:endParaRPr>
          </a:p>
          <a:p>
            <a:pPr algn="just"/>
            <a:endParaRPr lang="it-IT" dirty="0">
              <a:solidFill>
                <a:srgbClr val="002060"/>
              </a:solidFill>
            </a:endParaRPr>
          </a:p>
        </p:txBody>
      </p:sp>
      <p:pic>
        <p:nvPicPr>
          <p:cNvPr id="1030" name="Picture 6" descr="Crimea, l&amp;amp;#39;Ucraina attacca la Russia. Fifa e Uefa pronte ad intervenire |  Calcio e Finanza">
            <a:extLst>
              <a:ext uri="{FF2B5EF4-FFF2-40B4-BE49-F238E27FC236}">
                <a16:creationId xmlns:a16="http://schemas.microsoft.com/office/drawing/2014/main" id="{C02F15BC-4E5C-4F34-AEE6-90EBB71599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1907" y="2665141"/>
            <a:ext cx="3424933" cy="2420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192722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asellaDiTesto 9">
            <a:extLst>
              <a:ext uri="{FF2B5EF4-FFF2-40B4-BE49-F238E27FC236}">
                <a16:creationId xmlns:a16="http://schemas.microsoft.com/office/drawing/2014/main" id="{80AF4858-D868-4556-9D93-9CA16835D551}"/>
              </a:ext>
            </a:extLst>
          </p:cNvPr>
          <p:cNvSpPr txBox="1"/>
          <p:nvPr/>
        </p:nvSpPr>
        <p:spPr>
          <a:xfrm>
            <a:off x="312985" y="401862"/>
            <a:ext cx="1142075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400" b="1" dirty="0">
                <a:solidFill>
                  <a:srgbClr val="002060"/>
                </a:solidFill>
              </a:rPr>
              <a:t>Ritiene che l’introduzione delle sanzioni nei confronti della Russia, </a:t>
            </a:r>
          </a:p>
          <a:p>
            <a:pPr algn="ctr"/>
            <a:r>
              <a:rPr lang="it-IT" sz="2400" b="1" dirty="0">
                <a:solidFill>
                  <a:srgbClr val="002060"/>
                </a:solidFill>
              </a:rPr>
              <a:t>unita alla situazione bellica in Ucraina, </a:t>
            </a:r>
          </a:p>
          <a:p>
            <a:pPr algn="ctr"/>
            <a:r>
              <a:rPr lang="it-IT" sz="2400" b="1" dirty="0">
                <a:solidFill>
                  <a:srgbClr val="002060"/>
                </a:solidFill>
              </a:rPr>
              <a:t>avrà un impatto determinante per la Sua attività nel medio periodo (stima circa 6 mesi)?</a:t>
            </a:r>
          </a:p>
        </p:txBody>
      </p:sp>
      <p:graphicFrame>
        <p:nvGraphicFramePr>
          <p:cNvPr id="4" name="Grafico 3">
            <a:extLst>
              <a:ext uri="{FF2B5EF4-FFF2-40B4-BE49-F238E27FC236}">
                <a16:creationId xmlns:a16="http://schemas.microsoft.com/office/drawing/2014/main" id="{B0D0A3F7-F509-4D7C-BDCD-F1D57DE347D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85577988"/>
              </p:ext>
            </p:extLst>
          </p:nvPr>
        </p:nvGraphicFramePr>
        <p:xfrm>
          <a:off x="2837203" y="1982625"/>
          <a:ext cx="8161233" cy="39823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Sottotitolo 8">
            <a:extLst>
              <a:ext uri="{FF2B5EF4-FFF2-40B4-BE49-F238E27FC236}">
                <a16:creationId xmlns:a16="http://schemas.microsoft.com/office/drawing/2014/main" id="{677A191C-E721-4253-9337-9A0FC5A2F1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2985" y="3308684"/>
            <a:ext cx="2983831" cy="3549316"/>
          </a:xfrm>
        </p:spPr>
        <p:txBody>
          <a:bodyPr>
            <a:normAutofit/>
          </a:bodyPr>
          <a:lstStyle/>
          <a:p>
            <a:pPr algn="just"/>
            <a:r>
              <a:rPr lang="it-IT" dirty="0">
                <a:solidFill>
                  <a:srgbClr val="002060"/>
                </a:solidFill>
              </a:rPr>
              <a:t>Il 38,1% delle imprese rispondenti prevede un calo fino al 20% del fatturato da export.</a:t>
            </a:r>
          </a:p>
        </p:txBody>
      </p:sp>
    </p:spTree>
    <p:extLst>
      <p:ext uri="{BB962C8B-B14F-4D97-AF65-F5344CB8AC3E}">
        <p14:creationId xmlns:p14="http://schemas.microsoft.com/office/powerpoint/2010/main" val="26763889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olo 6">
            <a:extLst>
              <a:ext uri="{FF2B5EF4-FFF2-40B4-BE49-F238E27FC236}">
                <a16:creationId xmlns:a16="http://schemas.microsoft.com/office/drawing/2014/main" id="{125C090B-B17C-49D4-9DBE-6EE965573E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27747" y="565485"/>
            <a:ext cx="9144000" cy="709863"/>
          </a:xfrm>
        </p:spPr>
        <p:txBody>
          <a:bodyPr>
            <a:normAutofit fontScale="90000"/>
          </a:bodyPr>
          <a:lstStyle/>
          <a:p>
            <a:r>
              <a:rPr lang="it-IT" sz="2400" b="1" dirty="0">
                <a:solidFill>
                  <a:srgbClr val="002060"/>
                </a:solidFill>
                <a:latin typeface="+mn-lt"/>
              </a:rPr>
              <a:t>Quali interventi sulle seguenti macroaree di riferimento potrebbe avere un impatto maggiore sulla Sua attività?</a:t>
            </a:r>
          </a:p>
        </p:txBody>
      </p:sp>
      <p:sp>
        <p:nvSpPr>
          <p:cNvPr id="9" name="Sottotitolo 8">
            <a:extLst>
              <a:ext uri="{FF2B5EF4-FFF2-40B4-BE49-F238E27FC236}">
                <a16:creationId xmlns:a16="http://schemas.microsoft.com/office/drawing/2014/main" id="{CC94F856-B39C-43FD-A2B8-CC2DC156E8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38463" y="1600200"/>
            <a:ext cx="2983831" cy="3549316"/>
          </a:xfrm>
        </p:spPr>
        <p:txBody>
          <a:bodyPr>
            <a:normAutofit/>
          </a:bodyPr>
          <a:lstStyle/>
          <a:p>
            <a:pPr algn="just"/>
            <a:r>
              <a:rPr lang="it-IT" dirty="0">
                <a:solidFill>
                  <a:srgbClr val="002060"/>
                </a:solidFill>
              </a:rPr>
              <a:t>Il sistema delle sanzioni è comprensibilmente il più temuto dalle imprese, generando conseguenti difficoltà negli scambi e nei rapporti commerciali.</a:t>
            </a:r>
          </a:p>
        </p:txBody>
      </p:sp>
      <p:graphicFrame>
        <p:nvGraphicFramePr>
          <p:cNvPr id="5" name="Grafico 4">
            <a:extLst>
              <a:ext uri="{FF2B5EF4-FFF2-40B4-BE49-F238E27FC236}">
                <a16:creationId xmlns:a16="http://schemas.microsoft.com/office/drawing/2014/main" id="{98690FFE-E98C-44B1-BA1D-AB886EB5242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37575165"/>
              </p:ext>
            </p:extLst>
          </p:nvPr>
        </p:nvGraphicFramePr>
        <p:xfrm>
          <a:off x="4170218" y="1669471"/>
          <a:ext cx="7319817" cy="43526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417361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olo 6">
            <a:extLst>
              <a:ext uri="{FF2B5EF4-FFF2-40B4-BE49-F238E27FC236}">
                <a16:creationId xmlns:a16="http://schemas.microsoft.com/office/drawing/2014/main" id="{125C090B-B17C-49D4-9DBE-6EE965573E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27747" y="565485"/>
            <a:ext cx="9144000" cy="709863"/>
          </a:xfrm>
        </p:spPr>
        <p:txBody>
          <a:bodyPr>
            <a:normAutofit fontScale="90000"/>
          </a:bodyPr>
          <a:lstStyle/>
          <a:p>
            <a:r>
              <a:rPr lang="it-IT" sz="2400" b="1" dirty="0">
                <a:solidFill>
                  <a:srgbClr val="002060"/>
                </a:solidFill>
                <a:latin typeface="+mn-lt"/>
              </a:rPr>
              <a:t>L’escalation degli eventi degli ultimi giorni quali conseguenze prevede comporterà per la Sua attività?</a:t>
            </a:r>
          </a:p>
        </p:txBody>
      </p:sp>
      <p:sp>
        <p:nvSpPr>
          <p:cNvPr id="9" name="Sottotitolo 8">
            <a:extLst>
              <a:ext uri="{FF2B5EF4-FFF2-40B4-BE49-F238E27FC236}">
                <a16:creationId xmlns:a16="http://schemas.microsoft.com/office/drawing/2014/main" id="{CC94F856-B39C-43FD-A2B8-CC2DC156E8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38463" y="1654342"/>
            <a:ext cx="2983831" cy="3549316"/>
          </a:xfrm>
        </p:spPr>
        <p:txBody>
          <a:bodyPr>
            <a:normAutofit/>
          </a:bodyPr>
          <a:lstStyle/>
          <a:p>
            <a:pPr algn="just"/>
            <a:r>
              <a:rPr lang="it-IT" dirty="0">
                <a:solidFill>
                  <a:srgbClr val="002060"/>
                </a:solidFill>
              </a:rPr>
              <a:t>Rimane altissima la preoccupazione per i rincari dei costi energetici, con conseguenze per i costi di trasporto, difficoltà di approvvigionamento e l’erosione dei margini di profitto.</a:t>
            </a:r>
          </a:p>
        </p:txBody>
      </p:sp>
      <p:graphicFrame>
        <p:nvGraphicFramePr>
          <p:cNvPr id="6" name="Grafico 5">
            <a:extLst>
              <a:ext uri="{FF2B5EF4-FFF2-40B4-BE49-F238E27FC236}">
                <a16:creationId xmlns:a16="http://schemas.microsoft.com/office/drawing/2014/main" id="{A1304E9E-9B72-45ED-A55B-72D11DE0B58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870633"/>
              </p:ext>
            </p:extLst>
          </p:nvPr>
        </p:nvGraphicFramePr>
        <p:xfrm>
          <a:off x="4170217" y="1724890"/>
          <a:ext cx="7707745" cy="42351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576974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1E5A9A7-95C6-4F4F-B00E-C82E07FE62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7539" y="1417538"/>
            <a:ext cx="6875818" cy="4040744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07DD2DE-F619-49DD-B5E7-03A290FF4E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58495" y="2660473"/>
            <a:ext cx="4355594" cy="4038603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50000"/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5149191-5F60-4A28-AAFF-039F96B0F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-1180882" y="1638085"/>
            <a:ext cx="6857572" cy="3581401"/>
          </a:xfrm>
          <a:prstGeom prst="rect">
            <a:avLst/>
          </a:prstGeom>
          <a:gradFill>
            <a:gsLst>
              <a:gs pos="0">
                <a:srgbClr val="000000">
                  <a:alpha val="59000"/>
                </a:srgbClr>
              </a:gs>
              <a:gs pos="69000">
                <a:schemeClr val="accent1">
                  <a:alpha val="0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F8260ED5-17F7-4158-B241-D51DD4CF1B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747355" y="1201312"/>
            <a:ext cx="4808302" cy="4088666"/>
          </a:xfrm>
          <a:custGeom>
            <a:avLst/>
            <a:gdLst>
              <a:gd name="connsiteX0" fmla="*/ 48844 w 4808302"/>
              <a:gd name="connsiteY0" fmla="*/ 2888671 h 4088666"/>
              <a:gd name="connsiteX1" fmla="*/ 0 w 4808302"/>
              <a:gd name="connsiteY1" fmla="*/ 2404151 h 4088666"/>
              <a:gd name="connsiteX2" fmla="*/ 2404151 w 4808302"/>
              <a:gd name="connsiteY2" fmla="*/ 0 h 4088666"/>
              <a:gd name="connsiteX3" fmla="*/ 4808302 w 4808302"/>
              <a:gd name="connsiteY3" fmla="*/ 2404151 h 4088666"/>
              <a:gd name="connsiteX4" fmla="*/ 4700216 w 4808302"/>
              <a:gd name="connsiteY4" fmla="*/ 3119072 h 4088666"/>
              <a:gd name="connsiteX5" fmla="*/ 4643143 w 4808302"/>
              <a:gd name="connsiteY5" fmla="*/ 3275009 h 4088666"/>
              <a:gd name="connsiteX6" fmla="*/ 690093 w 4808302"/>
              <a:gd name="connsiteY6" fmla="*/ 4088666 h 4088666"/>
              <a:gd name="connsiteX7" fmla="*/ 548991 w 4808302"/>
              <a:gd name="connsiteY7" fmla="*/ 3933414 h 4088666"/>
              <a:gd name="connsiteX8" fmla="*/ 48844 w 4808302"/>
              <a:gd name="connsiteY8" fmla="*/ 2888671 h 408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8302" h="4088666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39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75000"/>
                  <a:alpha val="26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7" name="Titolo 6">
            <a:extLst>
              <a:ext uri="{FF2B5EF4-FFF2-40B4-BE49-F238E27FC236}">
                <a16:creationId xmlns:a16="http://schemas.microsoft.com/office/drawing/2014/main" id="{125C090B-B17C-49D4-9DBE-6EE965573E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5066" y="634119"/>
            <a:ext cx="3351667" cy="3071906"/>
          </a:xfrm>
        </p:spPr>
        <p:txBody>
          <a:bodyPr anchor="t">
            <a:normAutofit/>
          </a:bodyPr>
          <a:lstStyle/>
          <a:p>
            <a:r>
              <a:rPr lang="it-IT" sz="2400" b="1" dirty="0">
                <a:solidFill>
                  <a:srgbClr val="FFFFFF"/>
                </a:solidFill>
                <a:latin typeface="+mn-lt"/>
              </a:rPr>
              <a:t>La Sua azienda intrattiene forme di collaborazione in Russia-Ucraina-Bielorussia? </a:t>
            </a:r>
            <a:br>
              <a:rPr lang="it-IT" sz="2400" b="1" dirty="0">
                <a:solidFill>
                  <a:srgbClr val="FFFFFF"/>
                </a:solidFill>
                <a:latin typeface="+mn-lt"/>
              </a:rPr>
            </a:br>
            <a:br>
              <a:rPr lang="it-IT" sz="2400" b="1" dirty="0">
                <a:solidFill>
                  <a:srgbClr val="FFFFFF"/>
                </a:solidFill>
                <a:latin typeface="+mn-lt"/>
              </a:rPr>
            </a:br>
            <a:endParaRPr lang="it-IT" sz="2400" b="1" dirty="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9" name="Sottotitolo 8">
            <a:extLst>
              <a:ext uri="{FF2B5EF4-FFF2-40B4-BE49-F238E27FC236}">
                <a16:creationId xmlns:a16="http://schemas.microsoft.com/office/drawing/2014/main" id="{CC94F856-B39C-43FD-A2B8-CC2DC156E8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2069" y="3181704"/>
            <a:ext cx="2919738" cy="1494117"/>
          </a:xfrm>
        </p:spPr>
        <p:txBody>
          <a:bodyPr anchor="b">
            <a:noAutofit/>
          </a:bodyPr>
          <a:lstStyle/>
          <a:p>
            <a:r>
              <a:rPr lang="it-IT" b="1" dirty="0">
                <a:solidFill>
                  <a:srgbClr val="FFFFFF"/>
                </a:solidFill>
                <a:latin typeface="+mn-lt"/>
              </a:rPr>
              <a:t>Se sì, di che tipo?</a:t>
            </a:r>
            <a:endParaRPr lang="it-IT" dirty="0">
              <a:solidFill>
                <a:srgbClr val="FFFFFF"/>
              </a:solidFill>
            </a:endParaRPr>
          </a:p>
        </p:txBody>
      </p:sp>
      <p:graphicFrame>
        <p:nvGraphicFramePr>
          <p:cNvPr id="10" name="Grafico 9">
            <a:extLst>
              <a:ext uri="{FF2B5EF4-FFF2-40B4-BE49-F238E27FC236}">
                <a16:creationId xmlns:a16="http://schemas.microsoft.com/office/drawing/2014/main" id="{56778460-7C21-4945-9289-723ED33CA86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62136077"/>
              </p:ext>
            </p:extLst>
          </p:nvPr>
        </p:nvGraphicFramePr>
        <p:xfrm>
          <a:off x="5181600" y="504940"/>
          <a:ext cx="5116946" cy="26767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2" name="Grafico 11">
            <a:extLst>
              <a:ext uri="{FF2B5EF4-FFF2-40B4-BE49-F238E27FC236}">
                <a16:creationId xmlns:a16="http://schemas.microsoft.com/office/drawing/2014/main" id="{9F313CEA-91DB-402E-A78D-8172B89A6E6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45762351"/>
              </p:ext>
            </p:extLst>
          </p:nvPr>
        </p:nvGraphicFramePr>
        <p:xfrm>
          <a:off x="4870988" y="3556000"/>
          <a:ext cx="4974088" cy="28925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564380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1E5A9A7-95C6-4F4F-B00E-C82E07FE62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7539" y="1417538"/>
            <a:ext cx="6875818" cy="4040744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07DD2DE-F619-49DD-B5E7-03A290FF4E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58495" y="2660473"/>
            <a:ext cx="4355594" cy="4038603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50000"/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5149191-5F60-4A28-AAFF-039F96B0F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-1180882" y="1638085"/>
            <a:ext cx="6857572" cy="3581401"/>
          </a:xfrm>
          <a:prstGeom prst="rect">
            <a:avLst/>
          </a:prstGeom>
          <a:gradFill>
            <a:gsLst>
              <a:gs pos="0">
                <a:srgbClr val="000000">
                  <a:alpha val="59000"/>
                </a:srgbClr>
              </a:gs>
              <a:gs pos="69000">
                <a:schemeClr val="accent1">
                  <a:alpha val="0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F8260ED5-17F7-4158-B241-D51DD4CF1B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747355" y="1201312"/>
            <a:ext cx="4808302" cy="4088666"/>
          </a:xfrm>
          <a:custGeom>
            <a:avLst/>
            <a:gdLst>
              <a:gd name="connsiteX0" fmla="*/ 48844 w 4808302"/>
              <a:gd name="connsiteY0" fmla="*/ 2888671 h 4088666"/>
              <a:gd name="connsiteX1" fmla="*/ 0 w 4808302"/>
              <a:gd name="connsiteY1" fmla="*/ 2404151 h 4088666"/>
              <a:gd name="connsiteX2" fmla="*/ 2404151 w 4808302"/>
              <a:gd name="connsiteY2" fmla="*/ 0 h 4088666"/>
              <a:gd name="connsiteX3" fmla="*/ 4808302 w 4808302"/>
              <a:gd name="connsiteY3" fmla="*/ 2404151 h 4088666"/>
              <a:gd name="connsiteX4" fmla="*/ 4700216 w 4808302"/>
              <a:gd name="connsiteY4" fmla="*/ 3119072 h 4088666"/>
              <a:gd name="connsiteX5" fmla="*/ 4643143 w 4808302"/>
              <a:gd name="connsiteY5" fmla="*/ 3275009 h 4088666"/>
              <a:gd name="connsiteX6" fmla="*/ 690093 w 4808302"/>
              <a:gd name="connsiteY6" fmla="*/ 4088666 h 4088666"/>
              <a:gd name="connsiteX7" fmla="*/ 548991 w 4808302"/>
              <a:gd name="connsiteY7" fmla="*/ 3933414 h 4088666"/>
              <a:gd name="connsiteX8" fmla="*/ 48844 w 4808302"/>
              <a:gd name="connsiteY8" fmla="*/ 2888671 h 408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8302" h="4088666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39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75000"/>
                  <a:alpha val="26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7" name="Titolo 6">
            <a:extLst>
              <a:ext uri="{FF2B5EF4-FFF2-40B4-BE49-F238E27FC236}">
                <a16:creationId xmlns:a16="http://schemas.microsoft.com/office/drawing/2014/main" id="{125C090B-B17C-49D4-9DBE-6EE965573E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2070" y="676586"/>
            <a:ext cx="3351667" cy="3071906"/>
          </a:xfrm>
        </p:spPr>
        <p:txBody>
          <a:bodyPr anchor="t">
            <a:normAutofit fontScale="90000"/>
          </a:bodyPr>
          <a:lstStyle/>
          <a:p>
            <a:r>
              <a:rPr lang="it-IT" sz="2400" b="1" dirty="0">
                <a:solidFill>
                  <a:srgbClr val="FFFFFF"/>
                </a:solidFill>
                <a:latin typeface="+mn-lt"/>
              </a:rPr>
              <a:t>La Sua azienda ha sedi produttive o commerciali in Russia-Ucraina-Bielorussia?</a:t>
            </a:r>
            <a:br>
              <a:rPr lang="it-IT" sz="2400" b="1" dirty="0">
                <a:solidFill>
                  <a:srgbClr val="FFFFFF"/>
                </a:solidFill>
                <a:latin typeface="+mn-lt"/>
              </a:rPr>
            </a:br>
            <a:br>
              <a:rPr lang="it-IT" sz="2400" b="1" dirty="0">
                <a:solidFill>
                  <a:srgbClr val="FFFFFF"/>
                </a:solidFill>
                <a:latin typeface="+mn-lt"/>
              </a:rPr>
            </a:br>
            <a:br>
              <a:rPr lang="it-IT" sz="2400" b="1" dirty="0">
                <a:solidFill>
                  <a:srgbClr val="FFFFFF"/>
                </a:solidFill>
                <a:latin typeface="+mn-lt"/>
              </a:rPr>
            </a:br>
            <a:br>
              <a:rPr lang="it-IT" sz="2400" b="1" dirty="0">
                <a:solidFill>
                  <a:srgbClr val="FFFFFF"/>
                </a:solidFill>
                <a:latin typeface="+mn-lt"/>
              </a:rPr>
            </a:br>
            <a:br>
              <a:rPr lang="it-IT" sz="2400" b="1" dirty="0">
                <a:solidFill>
                  <a:srgbClr val="FFFFFF"/>
                </a:solidFill>
                <a:latin typeface="+mn-lt"/>
              </a:rPr>
            </a:br>
            <a:br>
              <a:rPr lang="it-IT" sz="2400" b="1" dirty="0">
                <a:solidFill>
                  <a:srgbClr val="FFFFFF"/>
                </a:solidFill>
                <a:latin typeface="+mn-lt"/>
              </a:rPr>
            </a:br>
            <a:br>
              <a:rPr lang="it-IT" sz="2400" b="1" dirty="0">
                <a:solidFill>
                  <a:srgbClr val="FFFFFF"/>
                </a:solidFill>
                <a:latin typeface="+mn-lt"/>
              </a:rPr>
            </a:br>
            <a:br>
              <a:rPr lang="it-IT" sz="2400" b="1" dirty="0">
                <a:solidFill>
                  <a:srgbClr val="FFFFFF"/>
                </a:solidFill>
                <a:latin typeface="+mn-lt"/>
              </a:rPr>
            </a:br>
            <a:br>
              <a:rPr lang="it-IT" sz="2400" b="1" dirty="0">
                <a:solidFill>
                  <a:srgbClr val="FFFFFF"/>
                </a:solidFill>
                <a:latin typeface="+mn-lt"/>
              </a:rPr>
            </a:br>
            <a:r>
              <a:rPr lang="it-IT" sz="2400" b="1" dirty="0">
                <a:solidFill>
                  <a:srgbClr val="FFFFFF"/>
                </a:solidFill>
                <a:latin typeface="+mn-lt"/>
              </a:rPr>
              <a:t>In seguito alla crisi russo-ucraina in atto in queste ore la Sua azienda ha deciso di modificare le catene di subfornitura? </a:t>
            </a:r>
          </a:p>
        </p:txBody>
      </p:sp>
      <p:graphicFrame>
        <p:nvGraphicFramePr>
          <p:cNvPr id="10" name="Grafico 9">
            <a:extLst>
              <a:ext uri="{FF2B5EF4-FFF2-40B4-BE49-F238E27FC236}">
                <a16:creationId xmlns:a16="http://schemas.microsoft.com/office/drawing/2014/main" id="{AE2B294B-61B0-462B-8C63-E2E9E709B86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40386866"/>
              </p:ext>
            </p:extLst>
          </p:nvPr>
        </p:nvGraphicFramePr>
        <p:xfrm>
          <a:off x="5222269" y="333235"/>
          <a:ext cx="4974088" cy="29825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2" name="Grafico 11">
            <a:extLst>
              <a:ext uri="{FF2B5EF4-FFF2-40B4-BE49-F238E27FC236}">
                <a16:creationId xmlns:a16="http://schemas.microsoft.com/office/drawing/2014/main" id="{C63AAF62-8CA1-493A-963D-388EE37F895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60810771"/>
              </p:ext>
            </p:extLst>
          </p:nvPr>
        </p:nvGraphicFramePr>
        <p:xfrm>
          <a:off x="6096000" y="3831796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76332457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</TotalTime>
  <Words>428</Words>
  <Application>Microsoft Office PowerPoint</Application>
  <PresentationFormat>Widescreen</PresentationFormat>
  <Paragraphs>52</Paragraphs>
  <Slides>7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Tema di Office</vt:lpstr>
      <vt:lpstr>CRISI RUSSO UCRAINA</vt:lpstr>
      <vt:lpstr>Interscambio delle province della Romagna con Russia e Ucraina</vt:lpstr>
      <vt:lpstr>Presentazione standard di PowerPoint</vt:lpstr>
      <vt:lpstr>Quali interventi sulle seguenti macroaree di riferimento potrebbe avere un impatto maggiore sulla Sua attività?</vt:lpstr>
      <vt:lpstr>L’escalation degli eventi degli ultimi giorni quali conseguenze prevede comporterà per la Sua attività?</vt:lpstr>
      <vt:lpstr>La Sua azienda intrattiene forme di collaborazione in Russia-Ucraina-Bielorussia?   </vt:lpstr>
      <vt:lpstr>La Sua azienda ha sedi produttive o commerciali in Russia-Ucraina-Bielorussia?         In seguito alla crisi russo-ucraina in atto in queste ore la Sua azienda ha deciso di modificare le catene di subfornitura?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RINCARO PREZZI MATERIE PRIME</dc:title>
  <dc:creator>Pier Lorenzo Cappelli</dc:creator>
  <cp:lastModifiedBy>Pier Lorenzo Cappelli</cp:lastModifiedBy>
  <cp:revision>2</cp:revision>
  <dcterms:created xsi:type="dcterms:W3CDTF">2022-01-21T09:18:29Z</dcterms:created>
  <dcterms:modified xsi:type="dcterms:W3CDTF">2022-03-03T10:56:18Z</dcterms:modified>
</cp:coreProperties>
</file>