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5.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notesSlides/notesSlide6.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428" r:id="rId2"/>
    <p:sldId id="416" r:id="rId3"/>
    <p:sldId id="478" r:id="rId4"/>
    <p:sldId id="414" r:id="rId5"/>
    <p:sldId id="483" r:id="rId6"/>
    <p:sldId id="469" r:id="rId7"/>
    <p:sldId id="470" r:id="rId8"/>
    <p:sldId id="485" r:id="rId9"/>
    <p:sldId id="429" r:id="rId10"/>
    <p:sldId id="259" r:id="rId11"/>
    <p:sldId id="486" r:id="rId12"/>
    <p:sldId id="434" r:id="rId13"/>
    <p:sldId id="464" r:id="rId14"/>
    <p:sldId id="487" r:id="rId15"/>
    <p:sldId id="484" r:id="rId16"/>
  </p:sldIdLst>
  <p:sldSz cx="9144000" cy="5143500" type="screen16x9"/>
  <p:notesSz cx="9144000" cy="6858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9">
          <p15:clr>
            <a:srgbClr val="A4A3A4"/>
          </p15:clr>
        </p15:guide>
        <p15:guide id="2" orient="horz" pos="2980">
          <p15:clr>
            <a:srgbClr val="A4A3A4"/>
          </p15:clr>
        </p15:guide>
        <p15:guide id="3" orient="horz" pos="350" userDrawn="1">
          <p15:clr>
            <a:srgbClr val="A4A3A4"/>
          </p15:clr>
        </p15:guide>
        <p15:guide id="4" orient="horz" pos="409">
          <p15:clr>
            <a:srgbClr val="A4A3A4"/>
          </p15:clr>
        </p15:guide>
        <p15:guide id="5" pos="148">
          <p15:clr>
            <a:srgbClr val="A4A3A4"/>
          </p15:clr>
        </p15:guide>
        <p15:guide id="6" pos="5596">
          <p15:clr>
            <a:srgbClr val="A4A3A4"/>
          </p15:clr>
        </p15:guide>
        <p15:guide id="7" pos="3334"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4B7C"/>
    <a:srgbClr val="1A6829"/>
    <a:srgbClr val="FF9900"/>
    <a:srgbClr val="DE6F00"/>
    <a:srgbClr val="B6DF89"/>
    <a:srgbClr val="ECECEC"/>
    <a:srgbClr val="C4E59F"/>
    <a:srgbClr val="FFB03B"/>
    <a:srgbClr val="95D054"/>
    <a:srgbClr val="FFE1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8193D0-0D3E-4F6A-9D94-34F6D8C6C6BF}" v="71" dt="2022-01-18T08:41:57.525"/>
  </p1510:revLst>
</p1510:revInfo>
</file>

<file path=ppt/tableStyles.xml><?xml version="1.0" encoding="utf-8"?>
<a:tblStyleLst xmlns:a="http://schemas.openxmlformats.org/drawingml/2006/main" def="{5C22544A-7EE6-4342-B048-85BDC9FD1C3A}">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Stile medio 1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Stile chiaro 2 - Colore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FECB4D8-DB02-4DC6-A0A2-4F2EBAE1DC90}" styleName="Stile medio 1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Stile medio 1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Stile medio 3 - Colore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ABFCF23-3B69-468F-B69F-88F6DE6A72F2}" styleName="Stile medio 1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D083AE6-46FA-4A59-8FB0-9F97EB10719F}" styleName="Stile chiaro 3 - Color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75DCB02-9BB8-47FD-8907-85C794F793BA}" styleName="Stile con tema 1 - Color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6110" autoAdjust="0"/>
  </p:normalViewPr>
  <p:slideViewPr>
    <p:cSldViewPr snapToGrid="0" showGuides="1">
      <p:cViewPr varScale="1">
        <p:scale>
          <a:sx n="145" d="100"/>
          <a:sy n="145" d="100"/>
        </p:scale>
        <p:origin x="660" y="0"/>
      </p:cViewPr>
      <p:guideLst>
        <p:guide orient="horz" pos="3239"/>
        <p:guide orient="horz" pos="2980"/>
        <p:guide orient="horz" pos="350"/>
        <p:guide orient="horz" pos="409"/>
        <p:guide pos="148"/>
        <p:guide pos="5596"/>
        <p:guide pos="3334"/>
      </p:guideLst>
    </p:cSldViewPr>
  </p:slideViewPr>
  <p:outlineViewPr>
    <p:cViewPr>
      <p:scale>
        <a:sx n="33" d="100"/>
        <a:sy n="33" d="100"/>
      </p:scale>
      <p:origin x="0" y="-13416"/>
    </p:cViewPr>
  </p:outlineViewPr>
  <p:notesTextViewPr>
    <p:cViewPr>
      <p:scale>
        <a:sx n="100" d="100"/>
        <a:sy n="100" d="100"/>
      </p:scale>
      <p:origin x="0" y="0"/>
    </p:cViewPr>
  </p:notesTextViewPr>
  <p:sorterViewPr>
    <p:cViewPr>
      <p:scale>
        <a:sx n="50" d="100"/>
        <a:sy n="50" d="100"/>
      </p:scale>
      <p:origin x="0" y="0"/>
    </p:cViewPr>
  </p:sorterViewPr>
  <p:notesViewPr>
    <p:cSldViewPr snapToGrid="0" showGuides="1">
      <p:cViewPr varScale="1">
        <p:scale>
          <a:sx n="85" d="100"/>
          <a:sy n="85" d="100"/>
        </p:scale>
        <p:origin x="2047" y="2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c.finzi\Desktop\Cecchetto%20Riccione\Cecchetto%20Table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c.finzi\Desktop\Cecchetto%20Riccione\Cecchetto%20Tables.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c.finzi\Desktop\Cecchetto%20Riccione\Cecchetto%20Tables.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c.finzi\Desktop\Cecchetto%20Riccione\Cecchetto%20Tables.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Users\c.finzi\Desktop\Cecchetto%20Riccione\Cecchetto%20Tables.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Users\c.finzi\Desktop\Cecchetto%20Riccione\Cecchetto%20Tables.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C:\Users\c.finzi\Desktop\Cecchetto%20Riccione\Cecchetto%20Tables.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C:\Users\c.finzi\Desktop\Cecchetto%20Riccione\Cecchetto%20Tables.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C:\Users\c.finzi\Desktop\Cecchetto%20Riccione\Cecchetto%20Tables.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50"/>
      <c:hPercent val="75"/>
      <c:rotY val="0"/>
      <c:depthPercent val="100"/>
      <c:rAngAx val="0"/>
    </c:view3D>
    <c:floor>
      <c:thickness val="0"/>
    </c:floor>
    <c:sideWall>
      <c:thickness val="0"/>
    </c:sideWall>
    <c:backWall>
      <c:thickness val="0"/>
    </c:backWall>
    <c:plotArea>
      <c:layout>
        <c:manualLayout>
          <c:layoutTarget val="inner"/>
          <c:xMode val="edge"/>
          <c:yMode val="edge"/>
          <c:x val="1.6094466255784898E-2"/>
          <c:y val="0.24345328544458264"/>
          <c:w val="0.51995296814948233"/>
          <c:h val="0.52064629012871033"/>
        </c:manualLayout>
      </c:layout>
      <c:pie3DChart>
        <c:varyColors val="1"/>
        <c:ser>
          <c:idx val="0"/>
          <c:order val="0"/>
          <c:spPr>
            <a:gradFill>
              <a:gsLst>
                <a:gs pos="0">
                  <a:srgbClr val="006600"/>
                </a:gs>
                <a:gs pos="50000">
                  <a:srgbClr val="008000"/>
                </a:gs>
                <a:gs pos="100000">
                  <a:srgbClr val="92D050"/>
                </a:gs>
              </a:gsLst>
              <a:lin ang="2700000" scaled="1"/>
            </a:gra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plosion val="4"/>
          <c:dPt>
            <c:idx val="0"/>
            <c:bubble3D val="0"/>
            <c:spPr>
              <a:gradFill flip="none" rotWithShape="1">
                <a:gsLst>
                  <a:gs pos="100000">
                    <a:srgbClr val="FFC000"/>
                  </a:gs>
                  <a:gs pos="0">
                    <a:srgbClr val="FF0000"/>
                  </a:gs>
                </a:gsLst>
                <a:lin ang="8100000" scaled="1"/>
                <a:tileRect/>
              </a:gra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1-5E38-40A6-9F83-B5ED06B55643}"/>
              </c:ext>
            </c:extLst>
          </c:dPt>
          <c:dPt>
            <c:idx val="1"/>
            <c:bubble3D val="0"/>
            <c:spPr>
              <a:solidFill>
                <a:srgbClr val="B8DEE8"/>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3-5E38-40A6-9F83-B5ED06B55643}"/>
              </c:ext>
            </c:extLst>
          </c:dPt>
          <c:dPt>
            <c:idx val="2"/>
            <c:bubble3D val="0"/>
            <c:spPr>
              <a:gradFill flip="none" rotWithShape="1">
                <a:gsLst>
                  <a:gs pos="100000">
                    <a:srgbClr val="93D050"/>
                  </a:gs>
                  <a:gs pos="0">
                    <a:srgbClr val="006600"/>
                  </a:gs>
                </a:gsLst>
                <a:lin ang="2700000" scaled="1"/>
                <a:tileRect/>
              </a:gra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5-5E38-40A6-9F83-B5ED06B55643}"/>
              </c:ext>
            </c:extLst>
          </c:dPt>
          <c:dPt>
            <c:idx val="3"/>
            <c:bubble3D val="0"/>
            <c:spPr>
              <a:solidFill>
                <a:srgbClr val="FF330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7-5E38-40A6-9F83-B5ED06B55643}"/>
              </c:ext>
            </c:extLst>
          </c:dPt>
          <c:dPt>
            <c:idx val="4"/>
            <c:bubble3D val="0"/>
            <c:spPr>
              <a:solidFill>
                <a:srgbClr val="FF990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9-5E38-40A6-9F83-B5ED06B55643}"/>
              </c:ext>
            </c:extLst>
          </c:dPt>
          <c:dPt>
            <c:idx val="5"/>
            <c:bubble3D val="0"/>
            <c:spPr>
              <a:solidFill>
                <a:srgbClr val="FFD03B"/>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B-5E38-40A6-9F83-B5ED06B55643}"/>
              </c:ext>
            </c:extLst>
          </c:dPt>
          <c:dPt>
            <c:idx val="6"/>
            <c:bubble3D val="0"/>
            <c:spPr>
              <a:solidFill>
                <a:srgbClr val="CCFF99"/>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D-5E38-40A6-9F83-B5ED06B55643}"/>
              </c:ext>
            </c:extLst>
          </c:dPt>
          <c:dPt>
            <c:idx val="7"/>
            <c:bubble3D val="0"/>
            <c:spPr>
              <a:solidFill>
                <a:srgbClr val="75DD75"/>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F-5E38-40A6-9F83-B5ED06B55643}"/>
              </c:ext>
            </c:extLst>
          </c:dPt>
          <c:dPt>
            <c:idx val="8"/>
            <c:bubble3D val="0"/>
            <c:spPr>
              <a:solidFill>
                <a:srgbClr val="92D05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11-5E38-40A6-9F83-B5ED06B55643}"/>
              </c:ext>
            </c:extLst>
          </c:dPt>
          <c:dPt>
            <c:idx val="9"/>
            <c:bubble3D val="0"/>
            <c:spPr>
              <a:solidFill>
                <a:srgbClr val="00800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13-5E38-40A6-9F83-B5ED06B55643}"/>
              </c:ext>
            </c:extLst>
          </c:dPt>
          <c:dPt>
            <c:idx val="10"/>
            <c:bubble3D val="0"/>
            <c:spPr>
              <a:solidFill>
                <a:srgbClr val="00660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15-5E38-40A6-9F83-B5ED06B55643}"/>
              </c:ext>
            </c:extLst>
          </c:dPt>
          <c:dLbls>
            <c:numFmt formatCode="0.0%" sourceLinked="0"/>
            <c:spPr>
              <a:noFill/>
              <a:ln>
                <a:noFill/>
              </a:ln>
              <a:effectLst/>
            </c:spPr>
            <c:txPr>
              <a:bodyPr/>
              <a:lstStyle/>
              <a:p>
                <a:pPr>
                  <a:defRPr sz="1400" b="1">
                    <a:latin typeface="Bookman Old Style" pitchFamily="18" charset="0"/>
                  </a:defRPr>
                </a:pPr>
                <a:endParaRPr lang="it-IT"/>
              </a:p>
            </c:txPr>
            <c:dLblPos val="outEnd"/>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tables!$F$251:$F$253</c:f>
              <c:strCache>
                <c:ptCount val="3"/>
                <c:pt idx="0">
                  <c:v>cl. inferiore</c:v>
                </c:pt>
                <c:pt idx="1">
                  <c:v>cl. media</c:v>
                </c:pt>
                <c:pt idx="2">
                  <c:v>cl. superiore</c:v>
                </c:pt>
              </c:strCache>
            </c:strRef>
          </c:cat>
          <c:val>
            <c:numRef>
              <c:f>tables!$G$251:$G$253</c:f>
              <c:numCache>
                <c:formatCode>0.0%</c:formatCode>
                <c:ptCount val="3"/>
                <c:pt idx="0">
                  <c:v>0.16140000000000002</c:v>
                </c:pt>
                <c:pt idx="1">
                  <c:v>0.62429999999999997</c:v>
                </c:pt>
                <c:pt idx="2">
                  <c:v>0.21429999999999999</c:v>
                </c:pt>
              </c:numCache>
            </c:numRef>
          </c:val>
          <c:extLst>
            <c:ext xmlns:c16="http://schemas.microsoft.com/office/drawing/2014/chart" uri="{C3380CC4-5D6E-409C-BE32-E72D297353CC}">
              <c16:uniqueId val="{00000016-5E38-40A6-9F83-B5ED06B55643}"/>
            </c:ext>
          </c:extLst>
        </c:ser>
        <c:dLbls>
          <c:dLblPos val="outEnd"/>
          <c:showLegendKey val="0"/>
          <c:showVal val="1"/>
          <c:showCatName val="0"/>
          <c:showSerName val="0"/>
          <c:showPercent val="0"/>
          <c:showBubbleSize val="0"/>
          <c:showLeaderLines val="1"/>
        </c:dLbls>
      </c:pie3DChart>
      <c:spPr>
        <a:noFill/>
        <a:ln w="25400">
          <a:noFill/>
        </a:ln>
        <a:extLst>
          <a:ext uri="{909E8E84-426E-40DD-AFC4-6F175D3DCCD1}">
            <a14:hiddenFill xmlns:a14="http://schemas.microsoft.com/office/drawing/2010/main">
              <a:solidFill>
                <a:srgbClr val="FFFFFF"/>
              </a:solidFill>
            </a14:hiddenFill>
          </a:ext>
        </a:extLst>
      </c:spPr>
    </c:plotArea>
    <c:plotVisOnly val="1"/>
    <c:dispBlanksAs val="gap"/>
    <c:showDLblsOverMax val="0"/>
  </c:chart>
  <c:spPr>
    <a:noFill/>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50"/>
      <c:hPercent val="75"/>
      <c:rotY val="0"/>
      <c:depthPercent val="100"/>
      <c:rAngAx val="0"/>
    </c:view3D>
    <c:floor>
      <c:thickness val="0"/>
    </c:floor>
    <c:sideWall>
      <c:thickness val="0"/>
    </c:sideWall>
    <c:backWall>
      <c:thickness val="0"/>
    </c:backWall>
    <c:plotArea>
      <c:layout>
        <c:manualLayout>
          <c:layoutTarget val="inner"/>
          <c:xMode val="edge"/>
          <c:yMode val="edge"/>
          <c:x val="0.47988276709143945"/>
          <c:y val="0.28146498135101533"/>
          <c:w val="0.51995296814948233"/>
          <c:h val="0.52064629012871033"/>
        </c:manualLayout>
      </c:layout>
      <c:pie3DChart>
        <c:varyColors val="1"/>
        <c:ser>
          <c:idx val="0"/>
          <c:order val="0"/>
          <c:spPr>
            <a:gradFill>
              <a:gsLst>
                <a:gs pos="0">
                  <a:srgbClr val="006600"/>
                </a:gs>
                <a:gs pos="50000">
                  <a:srgbClr val="008000"/>
                </a:gs>
                <a:gs pos="100000">
                  <a:srgbClr val="92D050"/>
                </a:gs>
              </a:gsLst>
              <a:lin ang="2700000" scaled="1"/>
            </a:gra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plosion val="4"/>
          <c:dPt>
            <c:idx val="0"/>
            <c:bubble3D val="0"/>
            <c:spPr>
              <a:solidFill>
                <a:srgbClr val="FF000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1-09B0-4482-9978-914945C07176}"/>
              </c:ext>
            </c:extLst>
          </c:dPt>
          <c:dPt>
            <c:idx val="1"/>
            <c:bubble3D val="0"/>
            <c:spPr>
              <a:solidFill>
                <a:srgbClr val="FFC00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3-09B0-4482-9978-914945C07176}"/>
              </c:ext>
            </c:extLst>
          </c:dPt>
          <c:dPt>
            <c:idx val="2"/>
            <c:bubble3D val="0"/>
            <c:spPr>
              <a:solidFill>
                <a:srgbClr val="B8DEE8"/>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5-09B0-4482-9978-914945C07176}"/>
              </c:ext>
            </c:extLst>
          </c:dPt>
          <c:dPt>
            <c:idx val="3"/>
            <c:bubble3D val="0"/>
            <c:spPr>
              <a:solidFill>
                <a:srgbClr val="93D05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7-09B0-4482-9978-914945C07176}"/>
              </c:ext>
            </c:extLst>
          </c:dPt>
          <c:dPt>
            <c:idx val="4"/>
            <c:bubble3D val="0"/>
            <c:spPr>
              <a:solidFill>
                <a:srgbClr val="00AF4F"/>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9-09B0-4482-9978-914945C07176}"/>
              </c:ext>
            </c:extLst>
          </c:dPt>
          <c:dPt>
            <c:idx val="5"/>
            <c:bubble3D val="0"/>
            <c:spPr>
              <a:solidFill>
                <a:srgbClr val="00660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B-09B0-4482-9978-914945C07176}"/>
              </c:ext>
            </c:extLst>
          </c:dPt>
          <c:dPt>
            <c:idx val="6"/>
            <c:bubble3D val="0"/>
            <c:spPr>
              <a:solidFill>
                <a:srgbClr val="CCFF99"/>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D-09B0-4482-9978-914945C07176}"/>
              </c:ext>
            </c:extLst>
          </c:dPt>
          <c:dPt>
            <c:idx val="7"/>
            <c:bubble3D val="0"/>
            <c:spPr>
              <a:solidFill>
                <a:srgbClr val="75DD75"/>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F-09B0-4482-9978-914945C07176}"/>
              </c:ext>
            </c:extLst>
          </c:dPt>
          <c:dPt>
            <c:idx val="8"/>
            <c:bubble3D val="0"/>
            <c:spPr>
              <a:solidFill>
                <a:srgbClr val="92D05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11-09B0-4482-9978-914945C07176}"/>
              </c:ext>
            </c:extLst>
          </c:dPt>
          <c:dPt>
            <c:idx val="9"/>
            <c:bubble3D val="0"/>
            <c:spPr>
              <a:solidFill>
                <a:srgbClr val="00800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13-09B0-4482-9978-914945C07176}"/>
              </c:ext>
            </c:extLst>
          </c:dPt>
          <c:dPt>
            <c:idx val="10"/>
            <c:bubble3D val="0"/>
            <c:spPr>
              <a:solidFill>
                <a:srgbClr val="00660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15-09B0-4482-9978-914945C07176}"/>
              </c:ext>
            </c:extLst>
          </c:dPt>
          <c:dLbls>
            <c:dLbl>
              <c:idx val="0"/>
              <c:layout>
                <c:manualLayout>
                  <c:x val="3.3328378962016125E-2"/>
                  <c:y val="-1.3961905162337668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09B0-4482-9978-914945C07176}"/>
                </c:ext>
              </c:extLst>
            </c:dLbl>
            <c:dLbl>
              <c:idx val="4"/>
              <c:layout>
                <c:manualLayout>
                  <c:x val="-1.5787050350414066E-2"/>
                  <c:y val="-1.3961905162337668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09B0-4482-9978-914945C07176}"/>
                </c:ext>
              </c:extLst>
            </c:dLbl>
            <c:dLbl>
              <c:idx val="5"/>
              <c:layout>
                <c:manualLayout>
                  <c:x val="-2.9722996791506557E-3"/>
                  <c:y val="-0.10961531553707027"/>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B-09B0-4482-9978-914945C07176}"/>
                </c:ext>
              </c:extLst>
            </c:dLbl>
            <c:numFmt formatCode="0.0%" sourceLinked="0"/>
            <c:spPr>
              <a:noFill/>
              <a:ln>
                <a:noFill/>
              </a:ln>
              <a:effectLst/>
            </c:spPr>
            <c:txPr>
              <a:bodyPr/>
              <a:lstStyle/>
              <a:p>
                <a:pPr>
                  <a:defRPr sz="1400" b="1">
                    <a:latin typeface="Bookman Old Style" pitchFamily="18" charset="0"/>
                  </a:defRPr>
                </a:pPr>
                <a:endParaRPr lang="it-IT"/>
              </a:p>
            </c:txPr>
            <c:dLblPos val="outEnd"/>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tables!$F$244:$F$249</c:f>
              <c:strCache>
                <c:ptCount val="6"/>
                <c:pt idx="0">
                  <c:v>bassa</c:v>
                </c:pt>
                <c:pt idx="1">
                  <c:v>medio-bassa</c:v>
                </c:pt>
                <c:pt idx="2">
                  <c:v>media</c:v>
                </c:pt>
                <c:pt idx="3">
                  <c:v>medio-alta</c:v>
                </c:pt>
                <c:pt idx="4">
                  <c:v>alta</c:v>
                </c:pt>
                <c:pt idx="5">
                  <c:v>altissima</c:v>
                </c:pt>
              </c:strCache>
            </c:strRef>
          </c:cat>
          <c:val>
            <c:numRef>
              <c:f>tables!$G$244:$G$249</c:f>
              <c:numCache>
                <c:formatCode>0.0%</c:formatCode>
                <c:ptCount val="6"/>
                <c:pt idx="0">
                  <c:v>2.7099999999999999E-2</c:v>
                </c:pt>
                <c:pt idx="1">
                  <c:v>0.1343</c:v>
                </c:pt>
                <c:pt idx="2">
                  <c:v>0.62429999999999997</c:v>
                </c:pt>
                <c:pt idx="3">
                  <c:v>0.17430000000000001</c:v>
                </c:pt>
                <c:pt idx="4">
                  <c:v>3.8599999999999995E-2</c:v>
                </c:pt>
                <c:pt idx="5">
                  <c:v>1.4000000000000002E-3</c:v>
                </c:pt>
              </c:numCache>
            </c:numRef>
          </c:val>
          <c:extLst>
            <c:ext xmlns:c16="http://schemas.microsoft.com/office/drawing/2014/chart" uri="{C3380CC4-5D6E-409C-BE32-E72D297353CC}">
              <c16:uniqueId val="{00000016-09B0-4482-9978-914945C07176}"/>
            </c:ext>
          </c:extLst>
        </c:ser>
        <c:dLbls>
          <c:dLblPos val="outEnd"/>
          <c:showLegendKey val="0"/>
          <c:showVal val="1"/>
          <c:showCatName val="0"/>
          <c:showSerName val="0"/>
          <c:showPercent val="0"/>
          <c:showBubbleSize val="0"/>
          <c:showLeaderLines val="1"/>
        </c:dLbls>
      </c:pie3DChart>
      <c:spPr>
        <a:noFill/>
        <a:ln w="25400">
          <a:noFill/>
        </a:ln>
        <a:extLst>
          <a:ext uri="{909E8E84-426E-40DD-AFC4-6F175D3DCCD1}">
            <a14:hiddenFill xmlns:a14="http://schemas.microsoft.com/office/drawing/2010/main">
              <a:solidFill>
                <a:srgbClr val="FFFFFF"/>
              </a:solidFill>
            </a14:hiddenFill>
          </a:ext>
        </a:extLst>
      </c:spPr>
    </c:plotArea>
    <c:plotVisOnly val="1"/>
    <c:dispBlanksAs val="gap"/>
    <c:showDLblsOverMax val="0"/>
  </c:chart>
  <c:spPr>
    <a:noFill/>
    <a:ln>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50"/>
      <c:hPercent val="75"/>
      <c:rotY val="0"/>
      <c:depthPercent val="100"/>
      <c:rAngAx val="0"/>
    </c:view3D>
    <c:floor>
      <c:thickness val="0"/>
    </c:floor>
    <c:sideWall>
      <c:thickness val="0"/>
    </c:sideWall>
    <c:backWall>
      <c:thickness val="0"/>
    </c:backWall>
    <c:plotArea>
      <c:layout>
        <c:manualLayout>
          <c:layoutTarget val="inner"/>
          <c:xMode val="edge"/>
          <c:yMode val="edge"/>
          <c:x val="0.23336470853434865"/>
          <c:y val="0.31070477024708931"/>
          <c:w val="0.51995296814948233"/>
          <c:h val="0.52064629012871033"/>
        </c:manualLayout>
      </c:layout>
      <c:pie3DChart>
        <c:varyColors val="1"/>
        <c:ser>
          <c:idx val="0"/>
          <c:order val="0"/>
          <c:spPr>
            <a:gradFill>
              <a:gsLst>
                <a:gs pos="0">
                  <a:srgbClr val="006600"/>
                </a:gs>
                <a:gs pos="50000">
                  <a:srgbClr val="008000"/>
                </a:gs>
                <a:gs pos="100000">
                  <a:srgbClr val="92D050"/>
                </a:gs>
              </a:gsLst>
              <a:lin ang="2700000" scaled="1"/>
            </a:gra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plosion val="4"/>
          <c:dPt>
            <c:idx val="0"/>
            <c:bubble3D val="0"/>
            <c:spPr>
              <a:solidFill>
                <a:srgbClr val="C0000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1-EE4F-4050-85E5-6B10BF8AC73B}"/>
              </c:ext>
            </c:extLst>
          </c:dPt>
          <c:dPt>
            <c:idx val="1"/>
            <c:bubble3D val="0"/>
            <c:spPr>
              <a:solidFill>
                <a:srgbClr val="FFC000">
                  <a:lumMod val="20000"/>
                  <a:lumOff val="80000"/>
                </a:srgbClr>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3-EE4F-4050-85E5-6B10BF8AC73B}"/>
              </c:ext>
            </c:extLst>
          </c:dPt>
          <c:dPt>
            <c:idx val="2"/>
            <c:bubble3D val="0"/>
            <c:spPr>
              <a:solidFill>
                <a:srgbClr val="00206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5-EE4F-4050-85E5-6B10BF8AC73B}"/>
              </c:ext>
            </c:extLst>
          </c:dPt>
          <c:dPt>
            <c:idx val="3"/>
            <c:bubble3D val="0"/>
            <c:spPr>
              <a:solidFill>
                <a:srgbClr val="FFFF0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7-EE4F-4050-85E5-6B10BF8AC73B}"/>
              </c:ext>
            </c:extLst>
          </c:dPt>
          <c:dPt>
            <c:idx val="4"/>
            <c:bubble3D val="0"/>
            <c:spPr>
              <a:solidFill>
                <a:srgbClr val="B400B4"/>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9-EE4F-4050-85E5-6B10BF8AC73B}"/>
              </c:ext>
            </c:extLst>
          </c:dPt>
          <c:dPt>
            <c:idx val="5"/>
            <c:bubble3D val="0"/>
            <c:spPr>
              <a:solidFill>
                <a:srgbClr val="A5A5A5"/>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B-EE4F-4050-85E5-6B10BF8AC73B}"/>
              </c:ext>
            </c:extLst>
          </c:dPt>
          <c:dPt>
            <c:idx val="6"/>
            <c:bubble3D val="0"/>
            <c:spPr>
              <a:solidFill>
                <a:srgbClr val="CCFF99"/>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D-EE4F-4050-85E5-6B10BF8AC73B}"/>
              </c:ext>
            </c:extLst>
          </c:dPt>
          <c:dPt>
            <c:idx val="7"/>
            <c:bubble3D val="0"/>
            <c:spPr>
              <a:solidFill>
                <a:srgbClr val="75DD75"/>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F-EE4F-4050-85E5-6B10BF8AC73B}"/>
              </c:ext>
            </c:extLst>
          </c:dPt>
          <c:dPt>
            <c:idx val="8"/>
            <c:bubble3D val="0"/>
            <c:spPr>
              <a:solidFill>
                <a:srgbClr val="92D05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11-EE4F-4050-85E5-6B10BF8AC73B}"/>
              </c:ext>
            </c:extLst>
          </c:dPt>
          <c:dPt>
            <c:idx val="9"/>
            <c:bubble3D val="0"/>
            <c:spPr>
              <a:solidFill>
                <a:srgbClr val="00800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13-EE4F-4050-85E5-6B10BF8AC73B}"/>
              </c:ext>
            </c:extLst>
          </c:dPt>
          <c:dPt>
            <c:idx val="10"/>
            <c:bubble3D val="0"/>
            <c:spPr>
              <a:solidFill>
                <a:srgbClr val="00660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15-EE4F-4050-85E5-6B10BF8AC73B}"/>
              </c:ext>
            </c:extLst>
          </c:dPt>
          <c:dLbls>
            <c:numFmt formatCode="0.0%" sourceLinked="0"/>
            <c:spPr>
              <a:noFill/>
              <a:ln>
                <a:noFill/>
              </a:ln>
              <a:effectLst/>
            </c:spPr>
            <c:txPr>
              <a:bodyPr/>
              <a:lstStyle/>
              <a:p>
                <a:pPr>
                  <a:defRPr sz="1400" b="1">
                    <a:latin typeface="Bookman Old Style" pitchFamily="18" charset="0"/>
                  </a:defRPr>
                </a:pPr>
                <a:endParaRPr lang="it-IT"/>
              </a:p>
            </c:txPr>
            <c:dLblPos val="outEnd"/>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tables!$F$227:$F$232</c:f>
              <c:strCache>
                <c:ptCount val="6"/>
                <c:pt idx="0">
                  <c:v>sinistra (ed estrema)</c:v>
                </c:pt>
                <c:pt idx="1">
                  <c:v>centro (da c-sx a c-dx)</c:v>
                </c:pt>
                <c:pt idx="2">
                  <c:v>destra (ed estrema)</c:v>
                </c:pt>
                <c:pt idx="3">
                  <c:v>non incasellantisi</c:v>
                </c:pt>
                <c:pt idx="4">
                  <c:v>apolitici</c:v>
                </c:pt>
                <c:pt idx="5">
                  <c:v>non rispondono</c:v>
                </c:pt>
              </c:strCache>
            </c:strRef>
          </c:cat>
          <c:val>
            <c:numRef>
              <c:f>tables!$G$227:$G$232</c:f>
              <c:numCache>
                <c:formatCode>0.0%</c:formatCode>
                <c:ptCount val="6"/>
                <c:pt idx="0">
                  <c:v>0.11289999999999999</c:v>
                </c:pt>
                <c:pt idx="1">
                  <c:v>0.29710000000000003</c:v>
                </c:pt>
                <c:pt idx="2">
                  <c:v>8.7100000000000011E-2</c:v>
                </c:pt>
                <c:pt idx="3">
                  <c:v>0.11710000000000001</c:v>
                </c:pt>
                <c:pt idx="4">
                  <c:v>0.2271</c:v>
                </c:pt>
                <c:pt idx="5">
                  <c:v>0.15859999999999999</c:v>
                </c:pt>
              </c:numCache>
            </c:numRef>
          </c:val>
          <c:extLst>
            <c:ext xmlns:c16="http://schemas.microsoft.com/office/drawing/2014/chart" uri="{C3380CC4-5D6E-409C-BE32-E72D297353CC}">
              <c16:uniqueId val="{00000016-EE4F-4050-85E5-6B10BF8AC73B}"/>
            </c:ext>
          </c:extLst>
        </c:ser>
        <c:dLbls>
          <c:dLblPos val="outEnd"/>
          <c:showLegendKey val="0"/>
          <c:showVal val="1"/>
          <c:showCatName val="0"/>
          <c:showSerName val="0"/>
          <c:showPercent val="0"/>
          <c:showBubbleSize val="0"/>
          <c:showLeaderLines val="1"/>
        </c:dLbls>
      </c:pie3DChart>
      <c:spPr>
        <a:noFill/>
        <a:ln w="25400">
          <a:noFill/>
        </a:ln>
        <a:extLst>
          <a:ext uri="{909E8E84-426E-40DD-AFC4-6F175D3DCCD1}">
            <a14:hiddenFill xmlns:a14="http://schemas.microsoft.com/office/drawing/2010/main">
              <a:solidFill>
                <a:srgbClr val="FFFFFF"/>
              </a:solidFill>
            </a14:hiddenFill>
          </a:ext>
        </a:extLst>
      </c:spPr>
    </c:plotArea>
    <c:plotVisOnly val="1"/>
    <c:dispBlanksAs val="gap"/>
    <c:showDLblsOverMax val="0"/>
  </c:chart>
  <c:spPr>
    <a:noFill/>
    <a:ln>
      <a:noFill/>
    </a:ln>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879664851386147E-2"/>
          <c:y val="0.12045846309938392"/>
          <c:w val="0.93021463278556682"/>
          <c:h val="0.55531664413648241"/>
        </c:manualLayout>
      </c:layout>
      <c:barChart>
        <c:barDir val="col"/>
        <c:grouping val="percentStacked"/>
        <c:varyColors val="0"/>
        <c:ser>
          <c:idx val="0"/>
          <c:order val="0"/>
          <c:tx>
            <c:strRef>
              <c:f>tables!$H$227</c:f>
              <c:strCache>
                <c:ptCount val="1"/>
                <c:pt idx="0">
                  <c:v>sinistra (ed estrema)</c:v>
                </c:pt>
              </c:strCache>
            </c:strRef>
          </c:tx>
          <c:spPr>
            <a:solidFill>
              <a:srgbClr val="C00000"/>
            </a:solidFill>
          </c:spPr>
          <c:invertIfNegative val="0"/>
          <c:dLbls>
            <c:dLbl>
              <c:idx val="0"/>
              <c:numFmt formatCode="0.0%" sourceLinked="0"/>
              <c:spPr>
                <a:solidFill>
                  <a:srgbClr val="C00000"/>
                </a:solidFill>
                <a:ln>
                  <a:noFill/>
                </a:ln>
                <a:effectLst/>
              </c:spPr>
              <c:txPr>
                <a:bodyPr wrap="square" lIns="0" tIns="0" rIns="0" bIns="0" anchor="ctr">
                  <a:spAutoFit/>
                </a:bodyPr>
                <a:lstStyle/>
                <a:p>
                  <a:pPr>
                    <a:defRPr>
                      <a:solidFill>
                        <a:srgbClr val="FEFFFF"/>
                      </a:solidFill>
                    </a:defRPr>
                  </a:pPr>
                  <a:endParaRPr lang="it-IT"/>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76D2-4024-B48D-3D67AC3DB091}"/>
                </c:ext>
              </c:extLst>
            </c:dLbl>
            <c:dLbl>
              <c:idx val="1"/>
              <c:delete val="1"/>
              <c:extLst>
                <c:ext xmlns:c15="http://schemas.microsoft.com/office/drawing/2012/chart" uri="{CE6537A1-D6FC-4f65-9D91-7224C49458BB}"/>
                <c:ext xmlns:c16="http://schemas.microsoft.com/office/drawing/2014/chart" uri="{C3380CC4-5D6E-409C-BE32-E72D297353CC}">
                  <c16:uniqueId val="{00000001-76D2-4024-B48D-3D67AC3DB091}"/>
                </c:ext>
              </c:extLst>
            </c:dLbl>
            <c:dLbl>
              <c:idx val="4"/>
              <c:delete val="1"/>
              <c:extLst>
                <c:ext xmlns:c15="http://schemas.microsoft.com/office/drawing/2012/chart" uri="{CE6537A1-D6FC-4f65-9D91-7224C49458BB}"/>
                <c:ext xmlns:c16="http://schemas.microsoft.com/office/drawing/2014/chart" uri="{C3380CC4-5D6E-409C-BE32-E72D297353CC}">
                  <c16:uniqueId val="{00000002-76D2-4024-B48D-3D67AC3DB091}"/>
                </c:ext>
              </c:extLst>
            </c:dLbl>
            <c:dLbl>
              <c:idx val="11"/>
              <c:delete val="1"/>
              <c:extLst>
                <c:ext xmlns:c15="http://schemas.microsoft.com/office/drawing/2012/chart" uri="{CE6537A1-D6FC-4f65-9D91-7224C49458BB}"/>
                <c:ext xmlns:c16="http://schemas.microsoft.com/office/drawing/2014/chart" uri="{C3380CC4-5D6E-409C-BE32-E72D297353CC}">
                  <c16:uniqueId val="{00000003-76D2-4024-B48D-3D67AC3DB091}"/>
                </c:ext>
              </c:extLst>
            </c:dLbl>
            <c:dLbl>
              <c:idx val="16"/>
              <c:delete val="1"/>
              <c:extLst>
                <c:ext xmlns:c15="http://schemas.microsoft.com/office/drawing/2012/chart" uri="{CE6537A1-D6FC-4f65-9D91-7224C49458BB}"/>
                <c:ext xmlns:c16="http://schemas.microsoft.com/office/drawing/2014/chart" uri="{C3380CC4-5D6E-409C-BE32-E72D297353CC}">
                  <c16:uniqueId val="{00000004-76D2-4024-B48D-3D67AC3DB091}"/>
                </c:ext>
              </c:extLst>
            </c:dLbl>
            <c:dLbl>
              <c:idx val="20"/>
              <c:delete val="1"/>
              <c:extLst>
                <c:ext xmlns:c15="http://schemas.microsoft.com/office/drawing/2012/chart" uri="{CE6537A1-D6FC-4f65-9D91-7224C49458BB}"/>
                <c:ext xmlns:c16="http://schemas.microsoft.com/office/drawing/2014/chart" uri="{C3380CC4-5D6E-409C-BE32-E72D297353CC}">
                  <c16:uniqueId val="{00000005-76D2-4024-B48D-3D67AC3DB091}"/>
                </c:ext>
              </c:extLst>
            </c:dLbl>
            <c:dLbl>
              <c:idx val="24"/>
              <c:delete val="1"/>
              <c:extLst>
                <c:ext xmlns:c15="http://schemas.microsoft.com/office/drawing/2012/chart" uri="{CE6537A1-D6FC-4f65-9D91-7224C49458BB}"/>
                <c:ext xmlns:c16="http://schemas.microsoft.com/office/drawing/2014/chart" uri="{C3380CC4-5D6E-409C-BE32-E72D297353CC}">
                  <c16:uniqueId val="{00000006-76D2-4024-B48D-3D67AC3DB091}"/>
                </c:ext>
              </c:extLst>
            </c:dLbl>
            <c:dLbl>
              <c:idx val="26"/>
              <c:delete val="1"/>
              <c:extLst>
                <c:ext xmlns:c15="http://schemas.microsoft.com/office/drawing/2012/chart" uri="{CE6537A1-D6FC-4f65-9D91-7224C49458BB}"/>
                <c:ext xmlns:c16="http://schemas.microsoft.com/office/drawing/2014/chart" uri="{C3380CC4-5D6E-409C-BE32-E72D297353CC}">
                  <c16:uniqueId val="{00000007-76D2-4024-B48D-3D67AC3DB091}"/>
                </c:ext>
              </c:extLst>
            </c:dLbl>
            <c:dLbl>
              <c:idx val="27"/>
              <c:delete val="1"/>
              <c:extLst>
                <c:ext xmlns:c15="http://schemas.microsoft.com/office/drawing/2012/chart" uri="{CE6537A1-D6FC-4f65-9D91-7224C49458BB}"/>
                <c:ext xmlns:c16="http://schemas.microsoft.com/office/drawing/2014/chart" uri="{C3380CC4-5D6E-409C-BE32-E72D297353CC}">
                  <c16:uniqueId val="{00000008-76D2-4024-B48D-3D67AC3DB091}"/>
                </c:ext>
              </c:extLst>
            </c:dLbl>
            <c:dLbl>
              <c:idx val="28"/>
              <c:delete val="1"/>
              <c:extLst>
                <c:ext xmlns:c15="http://schemas.microsoft.com/office/drawing/2012/chart" uri="{CE6537A1-D6FC-4f65-9D91-7224C49458BB}"/>
                <c:ext xmlns:c16="http://schemas.microsoft.com/office/drawing/2014/chart" uri="{C3380CC4-5D6E-409C-BE32-E72D297353CC}">
                  <c16:uniqueId val="{00000009-76D2-4024-B48D-3D67AC3DB091}"/>
                </c:ext>
              </c:extLst>
            </c:dLbl>
            <c:dLbl>
              <c:idx val="29"/>
              <c:delete val="1"/>
              <c:extLst>
                <c:ext xmlns:c15="http://schemas.microsoft.com/office/drawing/2012/chart" uri="{CE6537A1-D6FC-4f65-9D91-7224C49458BB}"/>
                <c:ext xmlns:c16="http://schemas.microsoft.com/office/drawing/2014/chart" uri="{C3380CC4-5D6E-409C-BE32-E72D297353CC}">
                  <c16:uniqueId val="{0000000A-76D2-4024-B48D-3D67AC3DB091}"/>
                </c:ext>
              </c:extLst>
            </c:dLbl>
            <c:dLbl>
              <c:idx val="30"/>
              <c:delete val="1"/>
              <c:extLst>
                <c:ext xmlns:c15="http://schemas.microsoft.com/office/drawing/2012/chart" uri="{CE6537A1-D6FC-4f65-9D91-7224C49458BB}"/>
                <c:ext xmlns:c16="http://schemas.microsoft.com/office/drawing/2014/chart" uri="{C3380CC4-5D6E-409C-BE32-E72D297353CC}">
                  <c16:uniqueId val="{0000000B-76D2-4024-B48D-3D67AC3DB091}"/>
                </c:ext>
              </c:extLst>
            </c:dLbl>
            <c:dLbl>
              <c:idx val="31"/>
              <c:delete val="1"/>
              <c:extLst>
                <c:ext xmlns:c15="http://schemas.microsoft.com/office/drawing/2012/chart" uri="{CE6537A1-D6FC-4f65-9D91-7224C49458BB}"/>
                <c:ext xmlns:c16="http://schemas.microsoft.com/office/drawing/2014/chart" uri="{C3380CC4-5D6E-409C-BE32-E72D297353CC}">
                  <c16:uniqueId val="{0000000C-76D2-4024-B48D-3D67AC3DB091}"/>
                </c:ext>
              </c:extLst>
            </c:dLbl>
            <c:numFmt formatCode="0%" sourceLinked="0"/>
            <c:spPr>
              <a:solidFill>
                <a:srgbClr val="C00000"/>
              </a:solidFill>
              <a:ln>
                <a:noFill/>
              </a:ln>
              <a:effectLst/>
            </c:spPr>
            <c:txPr>
              <a:bodyPr wrap="square" lIns="0" tIns="0" rIns="0" bIns="0" anchor="ctr">
                <a:spAutoFit/>
              </a:bodyPr>
              <a:lstStyle/>
              <a:p>
                <a:pPr>
                  <a:defRPr>
                    <a:solidFill>
                      <a:srgbClr val="FEFFFF"/>
                    </a:solidFill>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ext>
            </c:extLst>
          </c:dLbls>
          <c:cat>
            <c:strRef>
              <c:f>tables!$I$1:$AQ$1</c:f>
              <c:strCache>
                <c:ptCount val="35"/>
                <c:pt idx="0">
                  <c:v>Totale</c:v>
                </c:pt>
                <c:pt idx="2">
                  <c:v>Donna</c:v>
                </c:pt>
                <c:pt idx="3">
                  <c:v>Uomo</c:v>
                </c:pt>
                <c:pt idx="5">
                  <c:v>18-34 anni</c:v>
                </c:pt>
                <c:pt idx="6">
                  <c:v>35-44 anni</c:v>
                </c:pt>
                <c:pt idx="7">
                  <c:v>45-54 anni</c:v>
                </c:pt>
                <c:pt idx="8">
                  <c:v>55-64 anni</c:v>
                </c:pt>
                <c:pt idx="9">
                  <c:v>65-74 anni</c:v>
                </c:pt>
                <c:pt idx="10">
                  <c:v>75+ anni</c:v>
                </c:pt>
                <c:pt idx="12">
                  <c:v>Mare</c:v>
                </c:pt>
                <c:pt idx="13">
                  <c:v>Centro</c:v>
                </c:pt>
                <c:pt idx="14">
                  <c:v>Interno Nord</c:v>
                </c:pt>
                <c:pt idx="15">
                  <c:v>Interno Sud</c:v>
                </c:pt>
                <c:pt idx="17">
                  <c:v>elem./medie</c:v>
                </c:pt>
                <c:pt idx="18">
                  <c:v>diplomati</c:v>
                </c:pt>
                <c:pt idx="19">
                  <c:v>laureati</c:v>
                </c:pt>
                <c:pt idx="21">
                  <c:v>cl. inferiore</c:v>
                </c:pt>
                <c:pt idx="22">
                  <c:v>cl. media</c:v>
                </c:pt>
                <c:pt idx="23">
                  <c:v>cl. superiore</c:v>
                </c:pt>
                <c:pt idx="25">
                  <c:v>sinistra</c:v>
                </c:pt>
                <c:pt idx="26">
                  <c:v>centro</c:v>
                </c:pt>
                <c:pt idx="27">
                  <c:v>destra</c:v>
                </c:pt>
                <c:pt idx="28">
                  <c:v>non incasellantisi</c:v>
                </c:pt>
                <c:pt idx="29">
                  <c:v>apolitici</c:v>
                </c:pt>
                <c:pt idx="30">
                  <c:v>non rispondono</c:v>
                </c:pt>
                <c:pt idx="32">
                  <c:v>Voto: No</c:v>
                </c:pt>
                <c:pt idx="33">
                  <c:v>Voto: Forse</c:v>
                </c:pt>
                <c:pt idx="34">
                  <c:v>Voto: Sì</c:v>
                </c:pt>
              </c:strCache>
            </c:strRef>
          </c:cat>
          <c:val>
            <c:numRef>
              <c:f>tables!$I$227:$AQ$227</c:f>
              <c:numCache>
                <c:formatCode>General</c:formatCode>
                <c:ptCount val="35"/>
                <c:pt idx="0" formatCode="0.0%">
                  <c:v>0.11289999999999999</c:v>
                </c:pt>
                <c:pt idx="2" formatCode="0%">
                  <c:v>0.1072</c:v>
                </c:pt>
                <c:pt idx="3" formatCode="0%">
                  <c:v>0.1193</c:v>
                </c:pt>
                <c:pt idx="5" formatCode="0%">
                  <c:v>0.17319999999999999</c:v>
                </c:pt>
                <c:pt idx="6" formatCode="0%">
                  <c:v>7.0699999999999999E-2</c:v>
                </c:pt>
                <c:pt idx="7" formatCode="0%">
                  <c:v>6.4699999999999994E-2</c:v>
                </c:pt>
                <c:pt idx="8" formatCode="0%">
                  <c:v>9.6799999999999997E-2</c:v>
                </c:pt>
                <c:pt idx="9" formatCode="0%">
                  <c:v>0.13400000000000001</c:v>
                </c:pt>
                <c:pt idx="10" formatCode="0%">
                  <c:v>0.1404</c:v>
                </c:pt>
                <c:pt idx="12" formatCode="0%">
                  <c:v>0.1048</c:v>
                </c:pt>
                <c:pt idx="13" formatCode="0%">
                  <c:v>0.10710000000000001</c:v>
                </c:pt>
                <c:pt idx="14" formatCode="0%">
                  <c:v>0.1143</c:v>
                </c:pt>
                <c:pt idx="15" formatCode="0%">
                  <c:v>0.1429</c:v>
                </c:pt>
                <c:pt idx="17" formatCode="0%">
                  <c:v>0.14849999999999999</c:v>
                </c:pt>
                <c:pt idx="18" formatCode="0%">
                  <c:v>8.1900000000000001E-2</c:v>
                </c:pt>
                <c:pt idx="19" formatCode="0%">
                  <c:v>0.1389</c:v>
                </c:pt>
                <c:pt idx="21" formatCode="0%">
                  <c:v>9.7299999999999998E-2</c:v>
                </c:pt>
                <c:pt idx="22" formatCode="0%">
                  <c:v>0.10300000000000001</c:v>
                </c:pt>
                <c:pt idx="23" formatCode="0%">
                  <c:v>0.15329999999999999</c:v>
                </c:pt>
                <c:pt idx="25" formatCode="0%">
                  <c:v>0.51629999999999998</c:v>
                </c:pt>
                <c:pt idx="26" formatCode="0%">
                  <c:v>0</c:v>
                </c:pt>
                <c:pt idx="27" formatCode="0%">
                  <c:v>0</c:v>
                </c:pt>
                <c:pt idx="28" formatCode="0%">
                  <c:v>0</c:v>
                </c:pt>
                <c:pt idx="29" formatCode="0%">
                  <c:v>0</c:v>
                </c:pt>
                <c:pt idx="30" formatCode="0%">
                  <c:v>0</c:v>
                </c:pt>
                <c:pt idx="32" formatCode="0%">
                  <c:v>6.0599999999999994E-2</c:v>
                </c:pt>
                <c:pt idx="33" formatCode="0%">
                  <c:v>4.3499999999999997E-2</c:v>
                </c:pt>
                <c:pt idx="34" formatCode="0%">
                  <c:v>0.13100000000000001</c:v>
                </c:pt>
              </c:numCache>
            </c:numRef>
          </c:val>
          <c:extLst>
            <c:ext xmlns:c16="http://schemas.microsoft.com/office/drawing/2014/chart" uri="{C3380CC4-5D6E-409C-BE32-E72D297353CC}">
              <c16:uniqueId val="{0000000D-76D2-4024-B48D-3D67AC3DB091}"/>
            </c:ext>
          </c:extLst>
        </c:ser>
        <c:ser>
          <c:idx val="1"/>
          <c:order val="1"/>
          <c:tx>
            <c:strRef>
              <c:f>tables!$H$228</c:f>
              <c:strCache>
                <c:ptCount val="1"/>
                <c:pt idx="0">
                  <c:v>centro (da c-sx a c-dx)</c:v>
                </c:pt>
              </c:strCache>
            </c:strRef>
          </c:tx>
          <c:spPr>
            <a:solidFill>
              <a:srgbClr val="FFF2CC"/>
            </a:solidFill>
          </c:spPr>
          <c:invertIfNegative val="0"/>
          <c:dLbls>
            <c:dLbl>
              <c:idx val="0"/>
              <c:numFmt formatCode="0.0%" sourceLinked="0"/>
              <c:spPr>
                <a:solidFill>
                  <a:srgbClr val="FFF2CC"/>
                </a:solidFill>
                <a:ln>
                  <a:noFill/>
                </a:ln>
                <a:effectLst/>
              </c:spPr>
              <c:txPr>
                <a:bodyPr wrap="square" lIns="0" tIns="0" rIns="0" bIns="0" anchor="ctr">
                  <a:spAutoFit/>
                </a:bodyPr>
                <a:lstStyle/>
                <a:p>
                  <a:pPr>
                    <a:defRPr/>
                  </a:pPr>
                  <a:endParaRPr lang="it-IT"/>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E-76D2-4024-B48D-3D67AC3DB091}"/>
                </c:ext>
              </c:extLst>
            </c:dLbl>
            <c:dLbl>
              <c:idx val="1"/>
              <c:delete val="1"/>
              <c:extLst>
                <c:ext xmlns:c15="http://schemas.microsoft.com/office/drawing/2012/chart" uri="{CE6537A1-D6FC-4f65-9D91-7224C49458BB}"/>
                <c:ext xmlns:c16="http://schemas.microsoft.com/office/drawing/2014/chart" uri="{C3380CC4-5D6E-409C-BE32-E72D297353CC}">
                  <c16:uniqueId val="{0000000F-76D2-4024-B48D-3D67AC3DB091}"/>
                </c:ext>
              </c:extLst>
            </c:dLbl>
            <c:dLbl>
              <c:idx val="4"/>
              <c:delete val="1"/>
              <c:extLst>
                <c:ext xmlns:c15="http://schemas.microsoft.com/office/drawing/2012/chart" uri="{CE6537A1-D6FC-4f65-9D91-7224C49458BB}"/>
                <c:ext xmlns:c16="http://schemas.microsoft.com/office/drawing/2014/chart" uri="{C3380CC4-5D6E-409C-BE32-E72D297353CC}">
                  <c16:uniqueId val="{00000010-76D2-4024-B48D-3D67AC3DB091}"/>
                </c:ext>
              </c:extLst>
            </c:dLbl>
            <c:dLbl>
              <c:idx val="11"/>
              <c:delete val="1"/>
              <c:extLst>
                <c:ext xmlns:c15="http://schemas.microsoft.com/office/drawing/2012/chart" uri="{CE6537A1-D6FC-4f65-9D91-7224C49458BB}"/>
                <c:ext xmlns:c16="http://schemas.microsoft.com/office/drawing/2014/chart" uri="{C3380CC4-5D6E-409C-BE32-E72D297353CC}">
                  <c16:uniqueId val="{00000011-76D2-4024-B48D-3D67AC3DB091}"/>
                </c:ext>
              </c:extLst>
            </c:dLbl>
            <c:dLbl>
              <c:idx val="16"/>
              <c:delete val="1"/>
              <c:extLst>
                <c:ext xmlns:c15="http://schemas.microsoft.com/office/drawing/2012/chart" uri="{CE6537A1-D6FC-4f65-9D91-7224C49458BB}"/>
                <c:ext xmlns:c16="http://schemas.microsoft.com/office/drawing/2014/chart" uri="{C3380CC4-5D6E-409C-BE32-E72D297353CC}">
                  <c16:uniqueId val="{00000012-76D2-4024-B48D-3D67AC3DB091}"/>
                </c:ext>
              </c:extLst>
            </c:dLbl>
            <c:dLbl>
              <c:idx val="20"/>
              <c:delete val="1"/>
              <c:extLst>
                <c:ext xmlns:c15="http://schemas.microsoft.com/office/drawing/2012/chart" uri="{CE6537A1-D6FC-4f65-9D91-7224C49458BB}"/>
                <c:ext xmlns:c16="http://schemas.microsoft.com/office/drawing/2014/chart" uri="{C3380CC4-5D6E-409C-BE32-E72D297353CC}">
                  <c16:uniqueId val="{00000013-76D2-4024-B48D-3D67AC3DB091}"/>
                </c:ext>
              </c:extLst>
            </c:dLbl>
            <c:dLbl>
              <c:idx val="24"/>
              <c:delete val="1"/>
              <c:extLst>
                <c:ext xmlns:c15="http://schemas.microsoft.com/office/drawing/2012/chart" uri="{CE6537A1-D6FC-4f65-9D91-7224C49458BB}"/>
                <c:ext xmlns:c16="http://schemas.microsoft.com/office/drawing/2014/chart" uri="{C3380CC4-5D6E-409C-BE32-E72D297353CC}">
                  <c16:uniqueId val="{00000014-76D2-4024-B48D-3D67AC3DB091}"/>
                </c:ext>
              </c:extLst>
            </c:dLbl>
            <c:dLbl>
              <c:idx val="28"/>
              <c:delete val="1"/>
              <c:extLst>
                <c:ext xmlns:c15="http://schemas.microsoft.com/office/drawing/2012/chart" uri="{CE6537A1-D6FC-4f65-9D91-7224C49458BB}"/>
                <c:ext xmlns:c16="http://schemas.microsoft.com/office/drawing/2014/chart" uri="{C3380CC4-5D6E-409C-BE32-E72D297353CC}">
                  <c16:uniqueId val="{00000015-76D2-4024-B48D-3D67AC3DB091}"/>
                </c:ext>
              </c:extLst>
            </c:dLbl>
            <c:dLbl>
              <c:idx val="29"/>
              <c:delete val="1"/>
              <c:extLst>
                <c:ext xmlns:c15="http://schemas.microsoft.com/office/drawing/2012/chart" uri="{CE6537A1-D6FC-4f65-9D91-7224C49458BB}"/>
                <c:ext xmlns:c16="http://schemas.microsoft.com/office/drawing/2014/chart" uri="{C3380CC4-5D6E-409C-BE32-E72D297353CC}">
                  <c16:uniqueId val="{00000016-76D2-4024-B48D-3D67AC3DB091}"/>
                </c:ext>
              </c:extLst>
            </c:dLbl>
            <c:dLbl>
              <c:idx val="30"/>
              <c:delete val="1"/>
              <c:extLst>
                <c:ext xmlns:c15="http://schemas.microsoft.com/office/drawing/2012/chart" uri="{CE6537A1-D6FC-4f65-9D91-7224C49458BB}"/>
                <c:ext xmlns:c16="http://schemas.microsoft.com/office/drawing/2014/chart" uri="{C3380CC4-5D6E-409C-BE32-E72D297353CC}">
                  <c16:uniqueId val="{00000017-76D2-4024-B48D-3D67AC3DB091}"/>
                </c:ext>
              </c:extLst>
            </c:dLbl>
            <c:dLbl>
              <c:idx val="31"/>
              <c:delete val="1"/>
              <c:extLst>
                <c:ext xmlns:c15="http://schemas.microsoft.com/office/drawing/2012/chart" uri="{CE6537A1-D6FC-4f65-9D91-7224C49458BB}"/>
                <c:ext xmlns:c16="http://schemas.microsoft.com/office/drawing/2014/chart" uri="{C3380CC4-5D6E-409C-BE32-E72D297353CC}">
                  <c16:uniqueId val="{00000018-76D2-4024-B48D-3D67AC3DB091}"/>
                </c:ext>
              </c:extLst>
            </c:dLbl>
            <c:numFmt formatCode="0%" sourceLinked="0"/>
            <c:spPr>
              <a:solidFill>
                <a:srgbClr val="FFF2CC"/>
              </a:solid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ext>
            </c:extLst>
          </c:dLbls>
          <c:cat>
            <c:strRef>
              <c:f>tables!$I$1:$AQ$1</c:f>
              <c:strCache>
                <c:ptCount val="35"/>
                <c:pt idx="0">
                  <c:v>Totale</c:v>
                </c:pt>
                <c:pt idx="2">
                  <c:v>Donna</c:v>
                </c:pt>
                <c:pt idx="3">
                  <c:v>Uomo</c:v>
                </c:pt>
                <c:pt idx="5">
                  <c:v>18-34 anni</c:v>
                </c:pt>
                <c:pt idx="6">
                  <c:v>35-44 anni</c:v>
                </c:pt>
                <c:pt idx="7">
                  <c:v>45-54 anni</c:v>
                </c:pt>
                <c:pt idx="8">
                  <c:v>55-64 anni</c:v>
                </c:pt>
                <c:pt idx="9">
                  <c:v>65-74 anni</c:v>
                </c:pt>
                <c:pt idx="10">
                  <c:v>75+ anni</c:v>
                </c:pt>
                <c:pt idx="12">
                  <c:v>Mare</c:v>
                </c:pt>
                <c:pt idx="13">
                  <c:v>Centro</c:v>
                </c:pt>
                <c:pt idx="14">
                  <c:v>Interno Nord</c:v>
                </c:pt>
                <c:pt idx="15">
                  <c:v>Interno Sud</c:v>
                </c:pt>
                <c:pt idx="17">
                  <c:v>elem./medie</c:v>
                </c:pt>
                <c:pt idx="18">
                  <c:v>diplomati</c:v>
                </c:pt>
                <c:pt idx="19">
                  <c:v>laureati</c:v>
                </c:pt>
                <c:pt idx="21">
                  <c:v>cl. inferiore</c:v>
                </c:pt>
                <c:pt idx="22">
                  <c:v>cl. media</c:v>
                </c:pt>
                <c:pt idx="23">
                  <c:v>cl. superiore</c:v>
                </c:pt>
                <c:pt idx="25">
                  <c:v>sinistra</c:v>
                </c:pt>
                <c:pt idx="26">
                  <c:v>centro</c:v>
                </c:pt>
                <c:pt idx="27">
                  <c:v>destra</c:v>
                </c:pt>
                <c:pt idx="28">
                  <c:v>non incasellantisi</c:v>
                </c:pt>
                <c:pt idx="29">
                  <c:v>apolitici</c:v>
                </c:pt>
                <c:pt idx="30">
                  <c:v>non rispondono</c:v>
                </c:pt>
                <c:pt idx="32">
                  <c:v>Voto: No</c:v>
                </c:pt>
                <c:pt idx="33">
                  <c:v>Voto: Forse</c:v>
                </c:pt>
                <c:pt idx="34">
                  <c:v>Voto: Sì</c:v>
                </c:pt>
              </c:strCache>
            </c:strRef>
          </c:cat>
          <c:val>
            <c:numRef>
              <c:f>tables!$I$228:$AQ$228</c:f>
              <c:numCache>
                <c:formatCode>General</c:formatCode>
                <c:ptCount val="35"/>
                <c:pt idx="0" formatCode="0.0%">
                  <c:v>0.29710000000000003</c:v>
                </c:pt>
                <c:pt idx="2" formatCode="0%">
                  <c:v>0.2681</c:v>
                </c:pt>
                <c:pt idx="3" formatCode="0%">
                  <c:v>0.33030000000000004</c:v>
                </c:pt>
                <c:pt idx="5" formatCode="0%">
                  <c:v>0.2205</c:v>
                </c:pt>
                <c:pt idx="6" formatCode="0%">
                  <c:v>0.33329999999999999</c:v>
                </c:pt>
                <c:pt idx="7" formatCode="0%">
                  <c:v>0.25180000000000002</c:v>
                </c:pt>
                <c:pt idx="8" formatCode="0%">
                  <c:v>0.2581</c:v>
                </c:pt>
                <c:pt idx="9" formatCode="0%">
                  <c:v>0.41240000000000004</c:v>
                </c:pt>
                <c:pt idx="10" formatCode="0%">
                  <c:v>0.35090000000000005</c:v>
                </c:pt>
                <c:pt idx="12" formatCode="0%">
                  <c:v>0.2762</c:v>
                </c:pt>
                <c:pt idx="13" formatCode="0%">
                  <c:v>0.31069999999999998</c:v>
                </c:pt>
                <c:pt idx="14" formatCode="0%">
                  <c:v>0.23809999999999998</c:v>
                </c:pt>
                <c:pt idx="15" formatCode="0%">
                  <c:v>0.3619</c:v>
                </c:pt>
                <c:pt idx="17" formatCode="0%">
                  <c:v>0.2475</c:v>
                </c:pt>
                <c:pt idx="18" formatCode="0%">
                  <c:v>0.32200000000000001</c:v>
                </c:pt>
                <c:pt idx="19" formatCode="0%">
                  <c:v>0.30559999999999998</c:v>
                </c:pt>
                <c:pt idx="21" formatCode="0%">
                  <c:v>0.1593</c:v>
                </c:pt>
                <c:pt idx="22" formatCode="0%">
                  <c:v>0.30210000000000004</c:v>
                </c:pt>
                <c:pt idx="23" formatCode="0%">
                  <c:v>0.38670000000000004</c:v>
                </c:pt>
                <c:pt idx="25" formatCode="0%">
                  <c:v>0.48369999999999996</c:v>
                </c:pt>
                <c:pt idx="26" formatCode="0%">
                  <c:v>1</c:v>
                </c:pt>
                <c:pt idx="27" formatCode="0%">
                  <c:v>0.60389999999999999</c:v>
                </c:pt>
                <c:pt idx="28" formatCode="0%">
                  <c:v>0</c:v>
                </c:pt>
                <c:pt idx="29" formatCode="0%">
                  <c:v>0</c:v>
                </c:pt>
                <c:pt idx="30" formatCode="0%">
                  <c:v>0</c:v>
                </c:pt>
                <c:pt idx="32" formatCode="0%">
                  <c:v>0.18179999999999999</c:v>
                </c:pt>
                <c:pt idx="33" formatCode="0%">
                  <c:v>0.31519999999999998</c:v>
                </c:pt>
                <c:pt idx="34" formatCode="0%">
                  <c:v>0.30809999999999998</c:v>
                </c:pt>
              </c:numCache>
            </c:numRef>
          </c:val>
          <c:extLst>
            <c:ext xmlns:c16="http://schemas.microsoft.com/office/drawing/2014/chart" uri="{C3380CC4-5D6E-409C-BE32-E72D297353CC}">
              <c16:uniqueId val="{00000019-76D2-4024-B48D-3D67AC3DB091}"/>
            </c:ext>
          </c:extLst>
        </c:ser>
        <c:ser>
          <c:idx val="2"/>
          <c:order val="2"/>
          <c:tx>
            <c:strRef>
              <c:f>tables!$H$229</c:f>
              <c:strCache>
                <c:ptCount val="1"/>
                <c:pt idx="0">
                  <c:v>destra (ed estrema)</c:v>
                </c:pt>
              </c:strCache>
            </c:strRef>
          </c:tx>
          <c:spPr>
            <a:solidFill>
              <a:srgbClr val="002060"/>
            </a:solidFill>
          </c:spPr>
          <c:invertIfNegative val="0"/>
          <c:dLbls>
            <c:dLbl>
              <c:idx val="0"/>
              <c:numFmt formatCode="0.0%" sourceLinked="0"/>
              <c:spPr>
                <a:solidFill>
                  <a:srgbClr val="002060"/>
                </a:solidFill>
                <a:ln>
                  <a:noFill/>
                </a:ln>
                <a:effectLst/>
              </c:spPr>
              <c:txPr>
                <a:bodyPr wrap="square" lIns="0" tIns="0" rIns="0" bIns="0" anchor="ctr">
                  <a:spAutoFit/>
                </a:bodyPr>
                <a:lstStyle/>
                <a:p>
                  <a:pPr>
                    <a:defRPr>
                      <a:solidFill>
                        <a:srgbClr val="FEFFFF"/>
                      </a:solidFill>
                    </a:defRPr>
                  </a:pPr>
                  <a:endParaRPr lang="it-IT"/>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A-76D2-4024-B48D-3D67AC3DB091}"/>
                </c:ext>
              </c:extLst>
            </c:dLbl>
            <c:dLbl>
              <c:idx val="1"/>
              <c:delete val="1"/>
              <c:extLst>
                <c:ext xmlns:c15="http://schemas.microsoft.com/office/drawing/2012/chart" uri="{CE6537A1-D6FC-4f65-9D91-7224C49458BB}"/>
                <c:ext xmlns:c16="http://schemas.microsoft.com/office/drawing/2014/chart" uri="{C3380CC4-5D6E-409C-BE32-E72D297353CC}">
                  <c16:uniqueId val="{0000001B-76D2-4024-B48D-3D67AC3DB091}"/>
                </c:ext>
              </c:extLst>
            </c:dLbl>
            <c:dLbl>
              <c:idx val="4"/>
              <c:delete val="1"/>
              <c:extLst>
                <c:ext xmlns:c15="http://schemas.microsoft.com/office/drawing/2012/chart" uri="{CE6537A1-D6FC-4f65-9D91-7224C49458BB}"/>
                <c:ext xmlns:c16="http://schemas.microsoft.com/office/drawing/2014/chart" uri="{C3380CC4-5D6E-409C-BE32-E72D297353CC}">
                  <c16:uniqueId val="{0000001C-76D2-4024-B48D-3D67AC3DB091}"/>
                </c:ext>
              </c:extLst>
            </c:dLbl>
            <c:dLbl>
              <c:idx val="10"/>
              <c:delete val="1"/>
              <c:extLst>
                <c:ext xmlns:c15="http://schemas.microsoft.com/office/drawing/2012/chart" uri="{CE6537A1-D6FC-4f65-9D91-7224C49458BB}"/>
                <c:ext xmlns:c16="http://schemas.microsoft.com/office/drawing/2014/chart" uri="{C3380CC4-5D6E-409C-BE32-E72D297353CC}">
                  <c16:uniqueId val="{0000001D-76D2-4024-B48D-3D67AC3DB091}"/>
                </c:ext>
              </c:extLst>
            </c:dLbl>
            <c:dLbl>
              <c:idx val="11"/>
              <c:delete val="1"/>
              <c:extLst>
                <c:ext xmlns:c15="http://schemas.microsoft.com/office/drawing/2012/chart" uri="{CE6537A1-D6FC-4f65-9D91-7224C49458BB}"/>
                <c:ext xmlns:c16="http://schemas.microsoft.com/office/drawing/2014/chart" uri="{C3380CC4-5D6E-409C-BE32-E72D297353CC}">
                  <c16:uniqueId val="{0000001E-76D2-4024-B48D-3D67AC3DB091}"/>
                </c:ext>
              </c:extLst>
            </c:dLbl>
            <c:dLbl>
              <c:idx val="16"/>
              <c:delete val="1"/>
              <c:extLst>
                <c:ext xmlns:c15="http://schemas.microsoft.com/office/drawing/2012/chart" uri="{CE6537A1-D6FC-4f65-9D91-7224C49458BB}"/>
                <c:ext xmlns:c16="http://schemas.microsoft.com/office/drawing/2014/chart" uri="{C3380CC4-5D6E-409C-BE32-E72D297353CC}">
                  <c16:uniqueId val="{0000001F-76D2-4024-B48D-3D67AC3DB091}"/>
                </c:ext>
              </c:extLst>
            </c:dLbl>
            <c:dLbl>
              <c:idx val="20"/>
              <c:delete val="1"/>
              <c:extLst>
                <c:ext xmlns:c15="http://schemas.microsoft.com/office/drawing/2012/chart" uri="{CE6537A1-D6FC-4f65-9D91-7224C49458BB}"/>
                <c:ext xmlns:c16="http://schemas.microsoft.com/office/drawing/2014/chart" uri="{C3380CC4-5D6E-409C-BE32-E72D297353CC}">
                  <c16:uniqueId val="{00000020-76D2-4024-B48D-3D67AC3DB091}"/>
                </c:ext>
              </c:extLst>
            </c:dLbl>
            <c:dLbl>
              <c:idx val="24"/>
              <c:delete val="1"/>
              <c:extLst>
                <c:ext xmlns:c15="http://schemas.microsoft.com/office/drawing/2012/chart" uri="{CE6537A1-D6FC-4f65-9D91-7224C49458BB}"/>
                <c:ext xmlns:c16="http://schemas.microsoft.com/office/drawing/2014/chart" uri="{C3380CC4-5D6E-409C-BE32-E72D297353CC}">
                  <c16:uniqueId val="{00000021-76D2-4024-B48D-3D67AC3DB091}"/>
                </c:ext>
              </c:extLst>
            </c:dLbl>
            <c:dLbl>
              <c:idx val="25"/>
              <c:delete val="1"/>
              <c:extLst>
                <c:ext xmlns:c15="http://schemas.microsoft.com/office/drawing/2012/chart" uri="{CE6537A1-D6FC-4f65-9D91-7224C49458BB}"/>
                <c:ext xmlns:c16="http://schemas.microsoft.com/office/drawing/2014/chart" uri="{C3380CC4-5D6E-409C-BE32-E72D297353CC}">
                  <c16:uniqueId val="{00000022-76D2-4024-B48D-3D67AC3DB091}"/>
                </c:ext>
              </c:extLst>
            </c:dLbl>
            <c:dLbl>
              <c:idx val="26"/>
              <c:delete val="1"/>
              <c:extLst>
                <c:ext xmlns:c15="http://schemas.microsoft.com/office/drawing/2012/chart" uri="{CE6537A1-D6FC-4f65-9D91-7224C49458BB}"/>
                <c:ext xmlns:c16="http://schemas.microsoft.com/office/drawing/2014/chart" uri="{C3380CC4-5D6E-409C-BE32-E72D297353CC}">
                  <c16:uniqueId val="{00000023-76D2-4024-B48D-3D67AC3DB091}"/>
                </c:ext>
              </c:extLst>
            </c:dLbl>
            <c:dLbl>
              <c:idx val="28"/>
              <c:delete val="1"/>
              <c:extLst>
                <c:ext xmlns:c15="http://schemas.microsoft.com/office/drawing/2012/chart" uri="{CE6537A1-D6FC-4f65-9D91-7224C49458BB}"/>
                <c:ext xmlns:c16="http://schemas.microsoft.com/office/drawing/2014/chart" uri="{C3380CC4-5D6E-409C-BE32-E72D297353CC}">
                  <c16:uniqueId val="{00000024-76D2-4024-B48D-3D67AC3DB091}"/>
                </c:ext>
              </c:extLst>
            </c:dLbl>
            <c:dLbl>
              <c:idx val="29"/>
              <c:delete val="1"/>
              <c:extLst>
                <c:ext xmlns:c15="http://schemas.microsoft.com/office/drawing/2012/chart" uri="{CE6537A1-D6FC-4f65-9D91-7224C49458BB}"/>
                <c:ext xmlns:c16="http://schemas.microsoft.com/office/drawing/2014/chart" uri="{C3380CC4-5D6E-409C-BE32-E72D297353CC}">
                  <c16:uniqueId val="{00000025-76D2-4024-B48D-3D67AC3DB091}"/>
                </c:ext>
              </c:extLst>
            </c:dLbl>
            <c:dLbl>
              <c:idx val="30"/>
              <c:delete val="1"/>
              <c:extLst>
                <c:ext xmlns:c15="http://schemas.microsoft.com/office/drawing/2012/chart" uri="{CE6537A1-D6FC-4f65-9D91-7224C49458BB}"/>
                <c:ext xmlns:c16="http://schemas.microsoft.com/office/drawing/2014/chart" uri="{C3380CC4-5D6E-409C-BE32-E72D297353CC}">
                  <c16:uniqueId val="{00000026-76D2-4024-B48D-3D67AC3DB091}"/>
                </c:ext>
              </c:extLst>
            </c:dLbl>
            <c:dLbl>
              <c:idx val="31"/>
              <c:delete val="1"/>
              <c:extLst>
                <c:ext xmlns:c15="http://schemas.microsoft.com/office/drawing/2012/chart" uri="{CE6537A1-D6FC-4f65-9D91-7224C49458BB}"/>
                <c:ext xmlns:c16="http://schemas.microsoft.com/office/drawing/2014/chart" uri="{C3380CC4-5D6E-409C-BE32-E72D297353CC}">
                  <c16:uniqueId val="{00000027-76D2-4024-B48D-3D67AC3DB091}"/>
                </c:ext>
              </c:extLst>
            </c:dLbl>
            <c:numFmt formatCode="0%" sourceLinked="0"/>
            <c:spPr>
              <a:solidFill>
                <a:srgbClr val="002060"/>
              </a:solidFill>
              <a:ln>
                <a:noFill/>
              </a:ln>
              <a:effectLst/>
            </c:spPr>
            <c:txPr>
              <a:bodyPr wrap="square" lIns="0" tIns="0" rIns="0" bIns="0" anchor="ctr">
                <a:spAutoFit/>
              </a:bodyPr>
              <a:lstStyle/>
              <a:p>
                <a:pPr>
                  <a:defRPr>
                    <a:solidFill>
                      <a:srgbClr val="FEFFFF"/>
                    </a:solidFill>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ext>
            </c:extLst>
          </c:dLbls>
          <c:cat>
            <c:strRef>
              <c:f>tables!$I$1:$AQ$1</c:f>
              <c:strCache>
                <c:ptCount val="35"/>
                <c:pt idx="0">
                  <c:v>Totale</c:v>
                </c:pt>
                <c:pt idx="2">
                  <c:v>Donna</c:v>
                </c:pt>
                <c:pt idx="3">
                  <c:v>Uomo</c:v>
                </c:pt>
                <c:pt idx="5">
                  <c:v>18-34 anni</c:v>
                </c:pt>
                <c:pt idx="6">
                  <c:v>35-44 anni</c:v>
                </c:pt>
                <c:pt idx="7">
                  <c:v>45-54 anni</c:v>
                </c:pt>
                <c:pt idx="8">
                  <c:v>55-64 anni</c:v>
                </c:pt>
                <c:pt idx="9">
                  <c:v>65-74 anni</c:v>
                </c:pt>
                <c:pt idx="10">
                  <c:v>75+ anni</c:v>
                </c:pt>
                <c:pt idx="12">
                  <c:v>Mare</c:v>
                </c:pt>
                <c:pt idx="13">
                  <c:v>Centro</c:v>
                </c:pt>
                <c:pt idx="14">
                  <c:v>Interno Nord</c:v>
                </c:pt>
                <c:pt idx="15">
                  <c:v>Interno Sud</c:v>
                </c:pt>
                <c:pt idx="17">
                  <c:v>elem./medie</c:v>
                </c:pt>
                <c:pt idx="18">
                  <c:v>diplomati</c:v>
                </c:pt>
                <c:pt idx="19">
                  <c:v>laureati</c:v>
                </c:pt>
                <c:pt idx="21">
                  <c:v>cl. inferiore</c:v>
                </c:pt>
                <c:pt idx="22">
                  <c:v>cl. media</c:v>
                </c:pt>
                <c:pt idx="23">
                  <c:v>cl. superiore</c:v>
                </c:pt>
                <c:pt idx="25">
                  <c:v>sinistra</c:v>
                </c:pt>
                <c:pt idx="26">
                  <c:v>centro</c:v>
                </c:pt>
                <c:pt idx="27">
                  <c:v>destra</c:v>
                </c:pt>
                <c:pt idx="28">
                  <c:v>non incasellantisi</c:v>
                </c:pt>
                <c:pt idx="29">
                  <c:v>apolitici</c:v>
                </c:pt>
                <c:pt idx="30">
                  <c:v>non rispondono</c:v>
                </c:pt>
                <c:pt idx="32">
                  <c:v>Voto: No</c:v>
                </c:pt>
                <c:pt idx="33">
                  <c:v>Voto: Forse</c:v>
                </c:pt>
                <c:pt idx="34">
                  <c:v>Voto: Sì</c:v>
                </c:pt>
              </c:strCache>
            </c:strRef>
          </c:cat>
          <c:val>
            <c:numRef>
              <c:f>tables!$I$229:$AQ$229</c:f>
              <c:numCache>
                <c:formatCode>General</c:formatCode>
                <c:ptCount val="35"/>
                <c:pt idx="0" formatCode="0.0%">
                  <c:v>8.7100000000000011E-2</c:v>
                </c:pt>
                <c:pt idx="2" formatCode="0%">
                  <c:v>6.1699999999999998E-2</c:v>
                </c:pt>
                <c:pt idx="3" formatCode="0%">
                  <c:v>0.1162</c:v>
                </c:pt>
                <c:pt idx="5" formatCode="0%">
                  <c:v>7.0900000000000005E-2</c:v>
                </c:pt>
                <c:pt idx="6" formatCode="0%">
                  <c:v>8.0799999999999997E-2</c:v>
                </c:pt>
                <c:pt idx="7" formatCode="0%">
                  <c:v>0.16550000000000001</c:v>
                </c:pt>
                <c:pt idx="8" formatCode="0%">
                  <c:v>9.6799999999999997E-2</c:v>
                </c:pt>
                <c:pt idx="9" formatCode="0%">
                  <c:v>6.1900000000000004E-2</c:v>
                </c:pt>
                <c:pt idx="10" formatCode="0%">
                  <c:v>2.63E-2</c:v>
                </c:pt>
                <c:pt idx="12" formatCode="0%">
                  <c:v>0.1</c:v>
                </c:pt>
                <c:pt idx="13" formatCode="0%">
                  <c:v>7.1399999999999991E-2</c:v>
                </c:pt>
                <c:pt idx="14" formatCode="0%">
                  <c:v>0.12380000000000001</c:v>
                </c:pt>
                <c:pt idx="15" formatCode="0%">
                  <c:v>6.6699999999999995E-2</c:v>
                </c:pt>
                <c:pt idx="17" formatCode="0%">
                  <c:v>6.93E-2</c:v>
                </c:pt>
                <c:pt idx="18" formatCode="0%">
                  <c:v>9.6000000000000002E-2</c:v>
                </c:pt>
                <c:pt idx="19" formatCode="0%">
                  <c:v>9.0299999999999991E-2</c:v>
                </c:pt>
                <c:pt idx="21" formatCode="0%">
                  <c:v>6.1900000000000004E-2</c:v>
                </c:pt>
                <c:pt idx="22" formatCode="0%">
                  <c:v>7.5499999999999998E-2</c:v>
                </c:pt>
                <c:pt idx="23" formatCode="0%">
                  <c:v>0.14000000000000001</c:v>
                </c:pt>
                <c:pt idx="25" formatCode="0%">
                  <c:v>0</c:v>
                </c:pt>
                <c:pt idx="26" formatCode="0%">
                  <c:v>0</c:v>
                </c:pt>
                <c:pt idx="27" formatCode="0%">
                  <c:v>0.39610000000000001</c:v>
                </c:pt>
                <c:pt idx="28" formatCode="0%">
                  <c:v>0</c:v>
                </c:pt>
                <c:pt idx="29" formatCode="0%">
                  <c:v>0</c:v>
                </c:pt>
                <c:pt idx="30" formatCode="0%">
                  <c:v>0</c:v>
                </c:pt>
                <c:pt idx="32" formatCode="0%">
                  <c:v>9.0899999999999995E-2</c:v>
                </c:pt>
                <c:pt idx="33" formatCode="0%">
                  <c:v>4.3499999999999997E-2</c:v>
                </c:pt>
                <c:pt idx="34" formatCode="0%">
                  <c:v>9.4100000000000003E-2</c:v>
                </c:pt>
              </c:numCache>
            </c:numRef>
          </c:val>
          <c:extLst>
            <c:ext xmlns:c16="http://schemas.microsoft.com/office/drawing/2014/chart" uri="{C3380CC4-5D6E-409C-BE32-E72D297353CC}">
              <c16:uniqueId val="{00000028-76D2-4024-B48D-3D67AC3DB091}"/>
            </c:ext>
          </c:extLst>
        </c:ser>
        <c:ser>
          <c:idx val="3"/>
          <c:order val="3"/>
          <c:tx>
            <c:strRef>
              <c:f>tables!$H$230</c:f>
              <c:strCache>
                <c:ptCount val="1"/>
                <c:pt idx="0">
                  <c:v>non incasellantisi</c:v>
                </c:pt>
              </c:strCache>
            </c:strRef>
          </c:tx>
          <c:spPr>
            <a:solidFill>
              <a:srgbClr val="FFFF00"/>
            </a:solidFill>
          </c:spPr>
          <c:invertIfNegative val="0"/>
          <c:dLbls>
            <c:dLbl>
              <c:idx val="0"/>
              <c:numFmt formatCode="0.0%" sourceLinked="0"/>
              <c:spPr>
                <a:solidFill>
                  <a:srgbClr val="FFFF00"/>
                </a:solidFill>
                <a:ln>
                  <a:noFill/>
                </a:ln>
                <a:effectLst/>
              </c:spPr>
              <c:txPr>
                <a:bodyPr wrap="square" lIns="0" tIns="0" rIns="0" bIns="0" anchor="ctr">
                  <a:spAutoFit/>
                </a:bodyPr>
                <a:lstStyle/>
                <a:p>
                  <a:pPr>
                    <a:defRPr/>
                  </a:pPr>
                  <a:endParaRPr lang="it-IT"/>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29-76D2-4024-B48D-3D67AC3DB091}"/>
                </c:ext>
              </c:extLst>
            </c:dLbl>
            <c:dLbl>
              <c:idx val="1"/>
              <c:delete val="1"/>
              <c:extLst>
                <c:ext xmlns:c15="http://schemas.microsoft.com/office/drawing/2012/chart" uri="{CE6537A1-D6FC-4f65-9D91-7224C49458BB}"/>
                <c:ext xmlns:c16="http://schemas.microsoft.com/office/drawing/2014/chart" uri="{C3380CC4-5D6E-409C-BE32-E72D297353CC}">
                  <c16:uniqueId val="{0000002A-76D2-4024-B48D-3D67AC3DB091}"/>
                </c:ext>
              </c:extLst>
            </c:dLbl>
            <c:dLbl>
              <c:idx val="4"/>
              <c:delete val="1"/>
              <c:extLst>
                <c:ext xmlns:c15="http://schemas.microsoft.com/office/drawing/2012/chart" uri="{CE6537A1-D6FC-4f65-9D91-7224C49458BB}"/>
                <c:ext xmlns:c16="http://schemas.microsoft.com/office/drawing/2014/chart" uri="{C3380CC4-5D6E-409C-BE32-E72D297353CC}">
                  <c16:uniqueId val="{0000002B-76D2-4024-B48D-3D67AC3DB091}"/>
                </c:ext>
              </c:extLst>
            </c:dLbl>
            <c:dLbl>
              <c:idx val="11"/>
              <c:delete val="1"/>
              <c:extLst>
                <c:ext xmlns:c15="http://schemas.microsoft.com/office/drawing/2012/chart" uri="{CE6537A1-D6FC-4f65-9D91-7224C49458BB}"/>
                <c:ext xmlns:c16="http://schemas.microsoft.com/office/drawing/2014/chart" uri="{C3380CC4-5D6E-409C-BE32-E72D297353CC}">
                  <c16:uniqueId val="{0000002C-76D2-4024-B48D-3D67AC3DB091}"/>
                </c:ext>
              </c:extLst>
            </c:dLbl>
            <c:dLbl>
              <c:idx val="16"/>
              <c:delete val="1"/>
              <c:extLst>
                <c:ext xmlns:c15="http://schemas.microsoft.com/office/drawing/2012/chart" uri="{CE6537A1-D6FC-4f65-9D91-7224C49458BB}"/>
                <c:ext xmlns:c16="http://schemas.microsoft.com/office/drawing/2014/chart" uri="{C3380CC4-5D6E-409C-BE32-E72D297353CC}">
                  <c16:uniqueId val="{0000002D-76D2-4024-B48D-3D67AC3DB091}"/>
                </c:ext>
              </c:extLst>
            </c:dLbl>
            <c:dLbl>
              <c:idx val="20"/>
              <c:delete val="1"/>
              <c:extLst>
                <c:ext xmlns:c15="http://schemas.microsoft.com/office/drawing/2012/chart" uri="{CE6537A1-D6FC-4f65-9D91-7224C49458BB}"/>
                <c:ext xmlns:c16="http://schemas.microsoft.com/office/drawing/2014/chart" uri="{C3380CC4-5D6E-409C-BE32-E72D297353CC}">
                  <c16:uniqueId val="{0000002E-76D2-4024-B48D-3D67AC3DB091}"/>
                </c:ext>
              </c:extLst>
            </c:dLbl>
            <c:dLbl>
              <c:idx val="24"/>
              <c:delete val="1"/>
              <c:extLst>
                <c:ext xmlns:c15="http://schemas.microsoft.com/office/drawing/2012/chart" uri="{CE6537A1-D6FC-4f65-9D91-7224C49458BB}"/>
                <c:ext xmlns:c16="http://schemas.microsoft.com/office/drawing/2014/chart" uri="{C3380CC4-5D6E-409C-BE32-E72D297353CC}">
                  <c16:uniqueId val="{0000002F-76D2-4024-B48D-3D67AC3DB091}"/>
                </c:ext>
              </c:extLst>
            </c:dLbl>
            <c:dLbl>
              <c:idx val="25"/>
              <c:delete val="1"/>
              <c:extLst>
                <c:ext xmlns:c15="http://schemas.microsoft.com/office/drawing/2012/chart" uri="{CE6537A1-D6FC-4f65-9D91-7224C49458BB}"/>
                <c:ext xmlns:c16="http://schemas.microsoft.com/office/drawing/2014/chart" uri="{C3380CC4-5D6E-409C-BE32-E72D297353CC}">
                  <c16:uniqueId val="{00000030-76D2-4024-B48D-3D67AC3DB091}"/>
                </c:ext>
              </c:extLst>
            </c:dLbl>
            <c:dLbl>
              <c:idx val="26"/>
              <c:delete val="1"/>
              <c:extLst>
                <c:ext xmlns:c15="http://schemas.microsoft.com/office/drawing/2012/chart" uri="{CE6537A1-D6FC-4f65-9D91-7224C49458BB}"/>
                <c:ext xmlns:c16="http://schemas.microsoft.com/office/drawing/2014/chart" uri="{C3380CC4-5D6E-409C-BE32-E72D297353CC}">
                  <c16:uniqueId val="{00000031-76D2-4024-B48D-3D67AC3DB091}"/>
                </c:ext>
              </c:extLst>
            </c:dLbl>
            <c:dLbl>
              <c:idx val="27"/>
              <c:delete val="1"/>
              <c:extLst>
                <c:ext xmlns:c15="http://schemas.microsoft.com/office/drawing/2012/chart" uri="{CE6537A1-D6FC-4f65-9D91-7224C49458BB}"/>
                <c:ext xmlns:c16="http://schemas.microsoft.com/office/drawing/2014/chart" uri="{C3380CC4-5D6E-409C-BE32-E72D297353CC}">
                  <c16:uniqueId val="{00000032-76D2-4024-B48D-3D67AC3DB091}"/>
                </c:ext>
              </c:extLst>
            </c:dLbl>
            <c:dLbl>
              <c:idx val="29"/>
              <c:delete val="1"/>
              <c:extLst>
                <c:ext xmlns:c15="http://schemas.microsoft.com/office/drawing/2012/chart" uri="{CE6537A1-D6FC-4f65-9D91-7224C49458BB}"/>
                <c:ext xmlns:c16="http://schemas.microsoft.com/office/drawing/2014/chart" uri="{C3380CC4-5D6E-409C-BE32-E72D297353CC}">
                  <c16:uniqueId val="{00000033-76D2-4024-B48D-3D67AC3DB091}"/>
                </c:ext>
              </c:extLst>
            </c:dLbl>
            <c:dLbl>
              <c:idx val="30"/>
              <c:delete val="1"/>
              <c:extLst>
                <c:ext xmlns:c15="http://schemas.microsoft.com/office/drawing/2012/chart" uri="{CE6537A1-D6FC-4f65-9D91-7224C49458BB}"/>
                <c:ext xmlns:c16="http://schemas.microsoft.com/office/drawing/2014/chart" uri="{C3380CC4-5D6E-409C-BE32-E72D297353CC}">
                  <c16:uniqueId val="{00000034-76D2-4024-B48D-3D67AC3DB091}"/>
                </c:ext>
              </c:extLst>
            </c:dLbl>
            <c:dLbl>
              <c:idx val="31"/>
              <c:delete val="1"/>
              <c:extLst>
                <c:ext xmlns:c15="http://schemas.microsoft.com/office/drawing/2012/chart" uri="{CE6537A1-D6FC-4f65-9D91-7224C49458BB}"/>
                <c:ext xmlns:c16="http://schemas.microsoft.com/office/drawing/2014/chart" uri="{C3380CC4-5D6E-409C-BE32-E72D297353CC}">
                  <c16:uniqueId val="{00000035-76D2-4024-B48D-3D67AC3DB091}"/>
                </c:ext>
              </c:extLst>
            </c:dLbl>
            <c:numFmt formatCode="0%" sourceLinked="0"/>
            <c:spPr>
              <a:solidFill>
                <a:srgbClr val="FFFF00"/>
              </a:solid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ext>
            </c:extLst>
          </c:dLbls>
          <c:cat>
            <c:strRef>
              <c:f>tables!$I$1:$AQ$1</c:f>
              <c:strCache>
                <c:ptCount val="35"/>
                <c:pt idx="0">
                  <c:v>Totale</c:v>
                </c:pt>
                <c:pt idx="2">
                  <c:v>Donna</c:v>
                </c:pt>
                <c:pt idx="3">
                  <c:v>Uomo</c:v>
                </c:pt>
                <c:pt idx="5">
                  <c:v>18-34 anni</c:v>
                </c:pt>
                <c:pt idx="6">
                  <c:v>35-44 anni</c:v>
                </c:pt>
                <c:pt idx="7">
                  <c:v>45-54 anni</c:v>
                </c:pt>
                <c:pt idx="8">
                  <c:v>55-64 anni</c:v>
                </c:pt>
                <c:pt idx="9">
                  <c:v>65-74 anni</c:v>
                </c:pt>
                <c:pt idx="10">
                  <c:v>75+ anni</c:v>
                </c:pt>
                <c:pt idx="12">
                  <c:v>Mare</c:v>
                </c:pt>
                <c:pt idx="13">
                  <c:v>Centro</c:v>
                </c:pt>
                <c:pt idx="14">
                  <c:v>Interno Nord</c:v>
                </c:pt>
                <c:pt idx="15">
                  <c:v>Interno Sud</c:v>
                </c:pt>
                <c:pt idx="17">
                  <c:v>elem./medie</c:v>
                </c:pt>
                <c:pt idx="18">
                  <c:v>diplomati</c:v>
                </c:pt>
                <c:pt idx="19">
                  <c:v>laureati</c:v>
                </c:pt>
                <c:pt idx="21">
                  <c:v>cl. inferiore</c:v>
                </c:pt>
                <c:pt idx="22">
                  <c:v>cl. media</c:v>
                </c:pt>
                <c:pt idx="23">
                  <c:v>cl. superiore</c:v>
                </c:pt>
                <c:pt idx="25">
                  <c:v>sinistra</c:v>
                </c:pt>
                <c:pt idx="26">
                  <c:v>centro</c:v>
                </c:pt>
                <c:pt idx="27">
                  <c:v>destra</c:v>
                </c:pt>
                <c:pt idx="28">
                  <c:v>non incasellantisi</c:v>
                </c:pt>
                <c:pt idx="29">
                  <c:v>apolitici</c:v>
                </c:pt>
                <c:pt idx="30">
                  <c:v>non rispondono</c:v>
                </c:pt>
                <c:pt idx="32">
                  <c:v>Voto: No</c:v>
                </c:pt>
                <c:pt idx="33">
                  <c:v>Voto: Forse</c:v>
                </c:pt>
                <c:pt idx="34">
                  <c:v>Voto: Sì</c:v>
                </c:pt>
              </c:strCache>
            </c:strRef>
          </c:cat>
          <c:val>
            <c:numRef>
              <c:f>tables!$I$230:$AQ$230</c:f>
              <c:numCache>
                <c:formatCode>General</c:formatCode>
                <c:ptCount val="35"/>
                <c:pt idx="0" formatCode="0.0%">
                  <c:v>0.11710000000000001</c:v>
                </c:pt>
                <c:pt idx="2" formatCode="0%">
                  <c:v>0.12330000000000001</c:v>
                </c:pt>
                <c:pt idx="3" formatCode="0%">
                  <c:v>0.1101</c:v>
                </c:pt>
                <c:pt idx="5" formatCode="0%">
                  <c:v>0.11019999999999999</c:v>
                </c:pt>
                <c:pt idx="6" formatCode="0%">
                  <c:v>0.12119999999999999</c:v>
                </c:pt>
                <c:pt idx="7" formatCode="0%">
                  <c:v>0.16550000000000001</c:v>
                </c:pt>
                <c:pt idx="8" formatCode="0%">
                  <c:v>8.8699999999999987E-2</c:v>
                </c:pt>
                <c:pt idx="9" formatCode="0%">
                  <c:v>0.10310000000000001</c:v>
                </c:pt>
                <c:pt idx="10" formatCode="0%">
                  <c:v>0.10529999999999999</c:v>
                </c:pt>
                <c:pt idx="12" formatCode="0%">
                  <c:v>0.1429</c:v>
                </c:pt>
                <c:pt idx="13" formatCode="0%">
                  <c:v>0.11789999999999999</c:v>
                </c:pt>
                <c:pt idx="14" formatCode="0%">
                  <c:v>0.1143</c:v>
                </c:pt>
                <c:pt idx="15" formatCode="0%">
                  <c:v>6.6699999999999995E-2</c:v>
                </c:pt>
                <c:pt idx="17" formatCode="0%">
                  <c:v>8.4199999999999997E-2</c:v>
                </c:pt>
                <c:pt idx="18" formatCode="0%">
                  <c:v>0.12990000000000002</c:v>
                </c:pt>
                <c:pt idx="19" formatCode="0%">
                  <c:v>0.13189999999999999</c:v>
                </c:pt>
                <c:pt idx="21" formatCode="0%">
                  <c:v>0.17699999999999999</c:v>
                </c:pt>
                <c:pt idx="22" formatCode="0%">
                  <c:v>0.12359999999999999</c:v>
                </c:pt>
                <c:pt idx="23" formatCode="0%">
                  <c:v>5.33E-2</c:v>
                </c:pt>
                <c:pt idx="25" formatCode="0%">
                  <c:v>0</c:v>
                </c:pt>
                <c:pt idx="26" formatCode="0%">
                  <c:v>0</c:v>
                </c:pt>
                <c:pt idx="27" formatCode="0%">
                  <c:v>0</c:v>
                </c:pt>
                <c:pt idx="28" formatCode="0%">
                  <c:v>1</c:v>
                </c:pt>
                <c:pt idx="29" formatCode="0%">
                  <c:v>0</c:v>
                </c:pt>
                <c:pt idx="30" formatCode="0%">
                  <c:v>0</c:v>
                </c:pt>
                <c:pt idx="32" formatCode="0%">
                  <c:v>0.12119999999999999</c:v>
                </c:pt>
                <c:pt idx="33" formatCode="0%">
                  <c:v>0.10869999999999999</c:v>
                </c:pt>
                <c:pt idx="34" formatCode="0%">
                  <c:v>0.11810000000000001</c:v>
                </c:pt>
              </c:numCache>
            </c:numRef>
          </c:val>
          <c:extLst>
            <c:ext xmlns:c16="http://schemas.microsoft.com/office/drawing/2014/chart" uri="{C3380CC4-5D6E-409C-BE32-E72D297353CC}">
              <c16:uniqueId val="{00000036-76D2-4024-B48D-3D67AC3DB091}"/>
            </c:ext>
          </c:extLst>
        </c:ser>
        <c:ser>
          <c:idx val="4"/>
          <c:order val="4"/>
          <c:tx>
            <c:strRef>
              <c:f>tables!$H$231</c:f>
              <c:strCache>
                <c:ptCount val="1"/>
                <c:pt idx="0">
                  <c:v>apolitici</c:v>
                </c:pt>
              </c:strCache>
            </c:strRef>
          </c:tx>
          <c:spPr>
            <a:solidFill>
              <a:srgbClr val="B400B4"/>
            </a:solidFill>
          </c:spPr>
          <c:invertIfNegative val="0"/>
          <c:dLbls>
            <c:dLbl>
              <c:idx val="0"/>
              <c:numFmt formatCode="0.0%" sourceLinked="0"/>
              <c:spPr>
                <a:solidFill>
                  <a:srgbClr val="B400B4"/>
                </a:solidFill>
                <a:ln>
                  <a:noFill/>
                </a:ln>
                <a:effectLst/>
              </c:spPr>
              <c:txPr>
                <a:bodyPr wrap="square" lIns="0" tIns="0" rIns="0" bIns="0" anchor="ctr">
                  <a:spAutoFit/>
                </a:bodyPr>
                <a:lstStyle/>
                <a:p>
                  <a:pPr>
                    <a:defRPr>
                      <a:solidFill>
                        <a:srgbClr val="FEFFFF"/>
                      </a:solidFill>
                    </a:defRPr>
                  </a:pPr>
                  <a:endParaRPr lang="it-IT"/>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37-76D2-4024-B48D-3D67AC3DB091}"/>
                </c:ext>
              </c:extLst>
            </c:dLbl>
            <c:dLbl>
              <c:idx val="1"/>
              <c:delete val="1"/>
              <c:extLst>
                <c:ext xmlns:c15="http://schemas.microsoft.com/office/drawing/2012/chart" uri="{CE6537A1-D6FC-4f65-9D91-7224C49458BB}"/>
                <c:ext xmlns:c16="http://schemas.microsoft.com/office/drawing/2014/chart" uri="{C3380CC4-5D6E-409C-BE32-E72D297353CC}">
                  <c16:uniqueId val="{00000038-76D2-4024-B48D-3D67AC3DB091}"/>
                </c:ext>
              </c:extLst>
            </c:dLbl>
            <c:dLbl>
              <c:idx val="4"/>
              <c:delete val="1"/>
              <c:extLst>
                <c:ext xmlns:c15="http://schemas.microsoft.com/office/drawing/2012/chart" uri="{CE6537A1-D6FC-4f65-9D91-7224C49458BB}"/>
                <c:ext xmlns:c16="http://schemas.microsoft.com/office/drawing/2014/chart" uri="{C3380CC4-5D6E-409C-BE32-E72D297353CC}">
                  <c16:uniqueId val="{00000039-76D2-4024-B48D-3D67AC3DB091}"/>
                </c:ext>
              </c:extLst>
            </c:dLbl>
            <c:dLbl>
              <c:idx val="11"/>
              <c:delete val="1"/>
              <c:extLst>
                <c:ext xmlns:c15="http://schemas.microsoft.com/office/drawing/2012/chart" uri="{CE6537A1-D6FC-4f65-9D91-7224C49458BB}"/>
                <c:ext xmlns:c16="http://schemas.microsoft.com/office/drawing/2014/chart" uri="{C3380CC4-5D6E-409C-BE32-E72D297353CC}">
                  <c16:uniqueId val="{0000003A-76D2-4024-B48D-3D67AC3DB091}"/>
                </c:ext>
              </c:extLst>
            </c:dLbl>
            <c:dLbl>
              <c:idx val="16"/>
              <c:delete val="1"/>
              <c:extLst>
                <c:ext xmlns:c15="http://schemas.microsoft.com/office/drawing/2012/chart" uri="{CE6537A1-D6FC-4f65-9D91-7224C49458BB}"/>
                <c:ext xmlns:c16="http://schemas.microsoft.com/office/drawing/2014/chart" uri="{C3380CC4-5D6E-409C-BE32-E72D297353CC}">
                  <c16:uniqueId val="{0000003B-76D2-4024-B48D-3D67AC3DB091}"/>
                </c:ext>
              </c:extLst>
            </c:dLbl>
            <c:dLbl>
              <c:idx val="20"/>
              <c:delete val="1"/>
              <c:extLst>
                <c:ext xmlns:c15="http://schemas.microsoft.com/office/drawing/2012/chart" uri="{CE6537A1-D6FC-4f65-9D91-7224C49458BB}"/>
                <c:ext xmlns:c16="http://schemas.microsoft.com/office/drawing/2014/chart" uri="{C3380CC4-5D6E-409C-BE32-E72D297353CC}">
                  <c16:uniqueId val="{0000003C-76D2-4024-B48D-3D67AC3DB091}"/>
                </c:ext>
              </c:extLst>
            </c:dLbl>
            <c:dLbl>
              <c:idx val="24"/>
              <c:delete val="1"/>
              <c:extLst>
                <c:ext xmlns:c15="http://schemas.microsoft.com/office/drawing/2012/chart" uri="{CE6537A1-D6FC-4f65-9D91-7224C49458BB}"/>
                <c:ext xmlns:c16="http://schemas.microsoft.com/office/drawing/2014/chart" uri="{C3380CC4-5D6E-409C-BE32-E72D297353CC}">
                  <c16:uniqueId val="{0000003D-76D2-4024-B48D-3D67AC3DB091}"/>
                </c:ext>
              </c:extLst>
            </c:dLbl>
            <c:dLbl>
              <c:idx val="25"/>
              <c:delete val="1"/>
              <c:extLst>
                <c:ext xmlns:c15="http://schemas.microsoft.com/office/drawing/2012/chart" uri="{CE6537A1-D6FC-4f65-9D91-7224C49458BB}"/>
                <c:ext xmlns:c16="http://schemas.microsoft.com/office/drawing/2014/chart" uri="{C3380CC4-5D6E-409C-BE32-E72D297353CC}">
                  <c16:uniqueId val="{0000003E-76D2-4024-B48D-3D67AC3DB091}"/>
                </c:ext>
              </c:extLst>
            </c:dLbl>
            <c:dLbl>
              <c:idx val="26"/>
              <c:delete val="1"/>
              <c:extLst>
                <c:ext xmlns:c15="http://schemas.microsoft.com/office/drawing/2012/chart" uri="{CE6537A1-D6FC-4f65-9D91-7224C49458BB}"/>
                <c:ext xmlns:c16="http://schemas.microsoft.com/office/drawing/2014/chart" uri="{C3380CC4-5D6E-409C-BE32-E72D297353CC}">
                  <c16:uniqueId val="{0000003F-76D2-4024-B48D-3D67AC3DB091}"/>
                </c:ext>
              </c:extLst>
            </c:dLbl>
            <c:dLbl>
              <c:idx val="27"/>
              <c:delete val="1"/>
              <c:extLst>
                <c:ext xmlns:c15="http://schemas.microsoft.com/office/drawing/2012/chart" uri="{CE6537A1-D6FC-4f65-9D91-7224C49458BB}"/>
                <c:ext xmlns:c16="http://schemas.microsoft.com/office/drawing/2014/chart" uri="{C3380CC4-5D6E-409C-BE32-E72D297353CC}">
                  <c16:uniqueId val="{00000040-76D2-4024-B48D-3D67AC3DB091}"/>
                </c:ext>
              </c:extLst>
            </c:dLbl>
            <c:dLbl>
              <c:idx val="28"/>
              <c:delete val="1"/>
              <c:extLst>
                <c:ext xmlns:c15="http://schemas.microsoft.com/office/drawing/2012/chart" uri="{CE6537A1-D6FC-4f65-9D91-7224C49458BB}"/>
                <c:ext xmlns:c16="http://schemas.microsoft.com/office/drawing/2014/chart" uri="{C3380CC4-5D6E-409C-BE32-E72D297353CC}">
                  <c16:uniqueId val="{00000041-76D2-4024-B48D-3D67AC3DB091}"/>
                </c:ext>
              </c:extLst>
            </c:dLbl>
            <c:dLbl>
              <c:idx val="30"/>
              <c:delete val="1"/>
              <c:extLst>
                <c:ext xmlns:c15="http://schemas.microsoft.com/office/drawing/2012/chart" uri="{CE6537A1-D6FC-4f65-9D91-7224C49458BB}"/>
                <c:ext xmlns:c16="http://schemas.microsoft.com/office/drawing/2014/chart" uri="{C3380CC4-5D6E-409C-BE32-E72D297353CC}">
                  <c16:uniqueId val="{00000042-76D2-4024-B48D-3D67AC3DB091}"/>
                </c:ext>
              </c:extLst>
            </c:dLbl>
            <c:dLbl>
              <c:idx val="31"/>
              <c:delete val="1"/>
              <c:extLst>
                <c:ext xmlns:c15="http://schemas.microsoft.com/office/drawing/2012/chart" uri="{CE6537A1-D6FC-4f65-9D91-7224C49458BB}"/>
                <c:ext xmlns:c16="http://schemas.microsoft.com/office/drawing/2014/chart" uri="{C3380CC4-5D6E-409C-BE32-E72D297353CC}">
                  <c16:uniqueId val="{00000043-76D2-4024-B48D-3D67AC3DB091}"/>
                </c:ext>
              </c:extLst>
            </c:dLbl>
            <c:numFmt formatCode="0%" sourceLinked="0"/>
            <c:spPr>
              <a:solidFill>
                <a:srgbClr val="B400B4"/>
              </a:solidFill>
              <a:ln>
                <a:noFill/>
              </a:ln>
              <a:effectLst/>
            </c:spPr>
            <c:txPr>
              <a:bodyPr wrap="square" lIns="0" tIns="0" rIns="0" bIns="0" anchor="ctr">
                <a:spAutoFit/>
              </a:bodyPr>
              <a:lstStyle/>
              <a:p>
                <a:pPr>
                  <a:defRPr>
                    <a:solidFill>
                      <a:srgbClr val="FEFFFF"/>
                    </a:solidFill>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ext>
            </c:extLst>
          </c:dLbls>
          <c:cat>
            <c:strRef>
              <c:f>tables!$I$1:$AQ$1</c:f>
              <c:strCache>
                <c:ptCount val="35"/>
                <c:pt idx="0">
                  <c:v>Totale</c:v>
                </c:pt>
                <c:pt idx="2">
                  <c:v>Donna</c:v>
                </c:pt>
                <c:pt idx="3">
                  <c:v>Uomo</c:v>
                </c:pt>
                <c:pt idx="5">
                  <c:v>18-34 anni</c:v>
                </c:pt>
                <c:pt idx="6">
                  <c:v>35-44 anni</c:v>
                </c:pt>
                <c:pt idx="7">
                  <c:v>45-54 anni</c:v>
                </c:pt>
                <c:pt idx="8">
                  <c:v>55-64 anni</c:v>
                </c:pt>
                <c:pt idx="9">
                  <c:v>65-74 anni</c:v>
                </c:pt>
                <c:pt idx="10">
                  <c:v>75+ anni</c:v>
                </c:pt>
                <c:pt idx="12">
                  <c:v>Mare</c:v>
                </c:pt>
                <c:pt idx="13">
                  <c:v>Centro</c:v>
                </c:pt>
                <c:pt idx="14">
                  <c:v>Interno Nord</c:v>
                </c:pt>
                <c:pt idx="15">
                  <c:v>Interno Sud</c:v>
                </c:pt>
                <c:pt idx="17">
                  <c:v>elem./medie</c:v>
                </c:pt>
                <c:pt idx="18">
                  <c:v>diplomati</c:v>
                </c:pt>
                <c:pt idx="19">
                  <c:v>laureati</c:v>
                </c:pt>
                <c:pt idx="21">
                  <c:v>cl. inferiore</c:v>
                </c:pt>
                <c:pt idx="22">
                  <c:v>cl. media</c:v>
                </c:pt>
                <c:pt idx="23">
                  <c:v>cl. superiore</c:v>
                </c:pt>
                <c:pt idx="25">
                  <c:v>sinistra</c:v>
                </c:pt>
                <c:pt idx="26">
                  <c:v>centro</c:v>
                </c:pt>
                <c:pt idx="27">
                  <c:v>destra</c:v>
                </c:pt>
                <c:pt idx="28">
                  <c:v>non incasellantisi</c:v>
                </c:pt>
                <c:pt idx="29">
                  <c:v>apolitici</c:v>
                </c:pt>
                <c:pt idx="30">
                  <c:v>non rispondono</c:v>
                </c:pt>
                <c:pt idx="32">
                  <c:v>Voto: No</c:v>
                </c:pt>
                <c:pt idx="33">
                  <c:v>Voto: Forse</c:v>
                </c:pt>
                <c:pt idx="34">
                  <c:v>Voto: Sì</c:v>
                </c:pt>
              </c:strCache>
            </c:strRef>
          </c:cat>
          <c:val>
            <c:numRef>
              <c:f>tables!$I$231:$AQ$231</c:f>
              <c:numCache>
                <c:formatCode>General</c:formatCode>
                <c:ptCount val="35"/>
                <c:pt idx="0" formatCode="0.0%">
                  <c:v>0.2271</c:v>
                </c:pt>
                <c:pt idx="2" formatCode="0%">
                  <c:v>0.27610000000000001</c:v>
                </c:pt>
                <c:pt idx="3" formatCode="0%">
                  <c:v>0.17129999999999998</c:v>
                </c:pt>
                <c:pt idx="5" formatCode="0%">
                  <c:v>0.2913</c:v>
                </c:pt>
                <c:pt idx="6" formatCode="0%">
                  <c:v>0.24239999999999998</c:v>
                </c:pt>
                <c:pt idx="7" formatCode="0%">
                  <c:v>0.17989999999999998</c:v>
                </c:pt>
                <c:pt idx="8" formatCode="0%">
                  <c:v>0.25</c:v>
                </c:pt>
                <c:pt idx="9" formatCode="0%">
                  <c:v>0.18559999999999999</c:v>
                </c:pt>
                <c:pt idx="10" formatCode="0%">
                  <c:v>0.21050000000000002</c:v>
                </c:pt>
                <c:pt idx="12" formatCode="0%">
                  <c:v>0.2286</c:v>
                </c:pt>
                <c:pt idx="13" formatCode="0%">
                  <c:v>0.2</c:v>
                </c:pt>
                <c:pt idx="14" formatCode="0%">
                  <c:v>0.2762</c:v>
                </c:pt>
                <c:pt idx="15" formatCode="0%">
                  <c:v>0.24760000000000001</c:v>
                </c:pt>
                <c:pt idx="17" formatCode="0%">
                  <c:v>0.29699999999999999</c:v>
                </c:pt>
                <c:pt idx="18" formatCode="0%">
                  <c:v>0.22030000000000002</c:v>
                </c:pt>
                <c:pt idx="19" formatCode="0%">
                  <c:v>0.14580000000000001</c:v>
                </c:pt>
                <c:pt idx="21" formatCode="0%">
                  <c:v>0.35399999999999998</c:v>
                </c:pt>
                <c:pt idx="22" formatCode="0%">
                  <c:v>0.21969999999999998</c:v>
                </c:pt>
                <c:pt idx="23" formatCode="0%">
                  <c:v>0.15329999999999999</c:v>
                </c:pt>
                <c:pt idx="25" formatCode="0%">
                  <c:v>0</c:v>
                </c:pt>
                <c:pt idx="26" formatCode="0%">
                  <c:v>0</c:v>
                </c:pt>
                <c:pt idx="27" formatCode="0%">
                  <c:v>0</c:v>
                </c:pt>
                <c:pt idx="28" formatCode="0%">
                  <c:v>0</c:v>
                </c:pt>
                <c:pt idx="29" formatCode="0%">
                  <c:v>1</c:v>
                </c:pt>
                <c:pt idx="30" formatCode="0%">
                  <c:v>0</c:v>
                </c:pt>
                <c:pt idx="32" formatCode="0%">
                  <c:v>0.40909999999999996</c:v>
                </c:pt>
                <c:pt idx="33" formatCode="0%">
                  <c:v>0.30430000000000001</c:v>
                </c:pt>
                <c:pt idx="34" formatCode="0%">
                  <c:v>0.19190000000000002</c:v>
                </c:pt>
              </c:numCache>
            </c:numRef>
          </c:val>
          <c:extLst>
            <c:ext xmlns:c16="http://schemas.microsoft.com/office/drawing/2014/chart" uri="{C3380CC4-5D6E-409C-BE32-E72D297353CC}">
              <c16:uniqueId val="{00000044-76D2-4024-B48D-3D67AC3DB091}"/>
            </c:ext>
          </c:extLst>
        </c:ser>
        <c:ser>
          <c:idx val="5"/>
          <c:order val="5"/>
          <c:tx>
            <c:strRef>
              <c:f>tables!$H$232</c:f>
              <c:strCache>
                <c:ptCount val="1"/>
                <c:pt idx="0">
                  <c:v>non rispondono</c:v>
                </c:pt>
              </c:strCache>
            </c:strRef>
          </c:tx>
          <c:spPr>
            <a:solidFill>
              <a:srgbClr val="A5A5A5"/>
            </a:solidFill>
          </c:spPr>
          <c:invertIfNegative val="0"/>
          <c:dLbls>
            <c:dLbl>
              <c:idx val="0"/>
              <c:numFmt formatCode="0.0%" sourceLinked="0"/>
              <c:spPr>
                <a:solidFill>
                  <a:srgbClr val="A5A5A5"/>
                </a:solidFill>
                <a:ln>
                  <a:noFill/>
                </a:ln>
                <a:effectLst/>
              </c:spPr>
              <c:txPr>
                <a:bodyPr wrap="square" lIns="0" tIns="0" rIns="0" bIns="0" anchor="ctr">
                  <a:spAutoFit/>
                </a:bodyPr>
                <a:lstStyle/>
                <a:p>
                  <a:pPr>
                    <a:defRPr/>
                  </a:pPr>
                  <a:endParaRPr lang="it-IT"/>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45-76D2-4024-B48D-3D67AC3DB091}"/>
                </c:ext>
              </c:extLst>
            </c:dLbl>
            <c:dLbl>
              <c:idx val="1"/>
              <c:delete val="1"/>
              <c:extLst>
                <c:ext xmlns:c15="http://schemas.microsoft.com/office/drawing/2012/chart" uri="{CE6537A1-D6FC-4f65-9D91-7224C49458BB}"/>
                <c:ext xmlns:c16="http://schemas.microsoft.com/office/drawing/2014/chart" uri="{C3380CC4-5D6E-409C-BE32-E72D297353CC}">
                  <c16:uniqueId val="{00000046-76D2-4024-B48D-3D67AC3DB091}"/>
                </c:ext>
              </c:extLst>
            </c:dLbl>
            <c:dLbl>
              <c:idx val="4"/>
              <c:delete val="1"/>
              <c:extLst>
                <c:ext xmlns:c15="http://schemas.microsoft.com/office/drawing/2012/chart" uri="{CE6537A1-D6FC-4f65-9D91-7224C49458BB}"/>
                <c:ext xmlns:c16="http://schemas.microsoft.com/office/drawing/2014/chart" uri="{C3380CC4-5D6E-409C-BE32-E72D297353CC}">
                  <c16:uniqueId val="{00000047-76D2-4024-B48D-3D67AC3DB091}"/>
                </c:ext>
              </c:extLst>
            </c:dLbl>
            <c:dLbl>
              <c:idx val="11"/>
              <c:delete val="1"/>
              <c:extLst>
                <c:ext xmlns:c15="http://schemas.microsoft.com/office/drawing/2012/chart" uri="{CE6537A1-D6FC-4f65-9D91-7224C49458BB}"/>
                <c:ext xmlns:c16="http://schemas.microsoft.com/office/drawing/2014/chart" uri="{C3380CC4-5D6E-409C-BE32-E72D297353CC}">
                  <c16:uniqueId val="{00000048-76D2-4024-B48D-3D67AC3DB091}"/>
                </c:ext>
              </c:extLst>
            </c:dLbl>
            <c:dLbl>
              <c:idx val="16"/>
              <c:delete val="1"/>
              <c:extLst>
                <c:ext xmlns:c15="http://schemas.microsoft.com/office/drawing/2012/chart" uri="{CE6537A1-D6FC-4f65-9D91-7224C49458BB}"/>
                <c:ext xmlns:c16="http://schemas.microsoft.com/office/drawing/2014/chart" uri="{C3380CC4-5D6E-409C-BE32-E72D297353CC}">
                  <c16:uniqueId val="{00000049-76D2-4024-B48D-3D67AC3DB091}"/>
                </c:ext>
              </c:extLst>
            </c:dLbl>
            <c:dLbl>
              <c:idx val="20"/>
              <c:delete val="1"/>
              <c:extLst>
                <c:ext xmlns:c15="http://schemas.microsoft.com/office/drawing/2012/chart" uri="{CE6537A1-D6FC-4f65-9D91-7224C49458BB}"/>
                <c:ext xmlns:c16="http://schemas.microsoft.com/office/drawing/2014/chart" uri="{C3380CC4-5D6E-409C-BE32-E72D297353CC}">
                  <c16:uniqueId val="{0000004A-76D2-4024-B48D-3D67AC3DB091}"/>
                </c:ext>
              </c:extLst>
            </c:dLbl>
            <c:dLbl>
              <c:idx val="24"/>
              <c:delete val="1"/>
              <c:extLst>
                <c:ext xmlns:c15="http://schemas.microsoft.com/office/drawing/2012/chart" uri="{CE6537A1-D6FC-4f65-9D91-7224C49458BB}"/>
                <c:ext xmlns:c16="http://schemas.microsoft.com/office/drawing/2014/chart" uri="{C3380CC4-5D6E-409C-BE32-E72D297353CC}">
                  <c16:uniqueId val="{0000004B-76D2-4024-B48D-3D67AC3DB091}"/>
                </c:ext>
              </c:extLst>
            </c:dLbl>
            <c:dLbl>
              <c:idx val="25"/>
              <c:delete val="1"/>
              <c:extLst>
                <c:ext xmlns:c15="http://schemas.microsoft.com/office/drawing/2012/chart" uri="{CE6537A1-D6FC-4f65-9D91-7224C49458BB}"/>
                <c:ext xmlns:c16="http://schemas.microsoft.com/office/drawing/2014/chart" uri="{C3380CC4-5D6E-409C-BE32-E72D297353CC}">
                  <c16:uniqueId val="{0000004C-76D2-4024-B48D-3D67AC3DB091}"/>
                </c:ext>
              </c:extLst>
            </c:dLbl>
            <c:dLbl>
              <c:idx val="26"/>
              <c:delete val="1"/>
              <c:extLst>
                <c:ext xmlns:c15="http://schemas.microsoft.com/office/drawing/2012/chart" uri="{CE6537A1-D6FC-4f65-9D91-7224C49458BB}"/>
                <c:ext xmlns:c16="http://schemas.microsoft.com/office/drawing/2014/chart" uri="{C3380CC4-5D6E-409C-BE32-E72D297353CC}">
                  <c16:uniqueId val="{0000004D-76D2-4024-B48D-3D67AC3DB091}"/>
                </c:ext>
              </c:extLst>
            </c:dLbl>
            <c:dLbl>
              <c:idx val="27"/>
              <c:delete val="1"/>
              <c:extLst>
                <c:ext xmlns:c15="http://schemas.microsoft.com/office/drawing/2012/chart" uri="{CE6537A1-D6FC-4f65-9D91-7224C49458BB}"/>
                <c:ext xmlns:c16="http://schemas.microsoft.com/office/drawing/2014/chart" uri="{C3380CC4-5D6E-409C-BE32-E72D297353CC}">
                  <c16:uniqueId val="{0000004E-76D2-4024-B48D-3D67AC3DB091}"/>
                </c:ext>
              </c:extLst>
            </c:dLbl>
            <c:dLbl>
              <c:idx val="28"/>
              <c:delete val="1"/>
              <c:extLst>
                <c:ext xmlns:c15="http://schemas.microsoft.com/office/drawing/2012/chart" uri="{CE6537A1-D6FC-4f65-9D91-7224C49458BB}"/>
                <c:ext xmlns:c16="http://schemas.microsoft.com/office/drawing/2014/chart" uri="{C3380CC4-5D6E-409C-BE32-E72D297353CC}">
                  <c16:uniqueId val="{0000004F-76D2-4024-B48D-3D67AC3DB091}"/>
                </c:ext>
              </c:extLst>
            </c:dLbl>
            <c:dLbl>
              <c:idx val="29"/>
              <c:delete val="1"/>
              <c:extLst>
                <c:ext xmlns:c15="http://schemas.microsoft.com/office/drawing/2012/chart" uri="{CE6537A1-D6FC-4f65-9D91-7224C49458BB}"/>
                <c:ext xmlns:c16="http://schemas.microsoft.com/office/drawing/2014/chart" uri="{C3380CC4-5D6E-409C-BE32-E72D297353CC}">
                  <c16:uniqueId val="{00000050-76D2-4024-B48D-3D67AC3DB091}"/>
                </c:ext>
              </c:extLst>
            </c:dLbl>
            <c:dLbl>
              <c:idx val="31"/>
              <c:delete val="1"/>
              <c:extLst>
                <c:ext xmlns:c15="http://schemas.microsoft.com/office/drawing/2012/chart" uri="{CE6537A1-D6FC-4f65-9D91-7224C49458BB}"/>
                <c:ext xmlns:c16="http://schemas.microsoft.com/office/drawing/2014/chart" uri="{C3380CC4-5D6E-409C-BE32-E72D297353CC}">
                  <c16:uniqueId val="{00000051-76D2-4024-B48D-3D67AC3DB091}"/>
                </c:ext>
              </c:extLst>
            </c:dLbl>
            <c:numFmt formatCode="0%" sourceLinked="0"/>
            <c:spPr>
              <a:solidFill>
                <a:srgbClr val="A5A5A5"/>
              </a:solid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ext>
            </c:extLst>
          </c:dLbls>
          <c:cat>
            <c:strRef>
              <c:f>tables!$I$1:$AQ$1</c:f>
              <c:strCache>
                <c:ptCount val="35"/>
                <c:pt idx="0">
                  <c:v>Totale</c:v>
                </c:pt>
                <c:pt idx="2">
                  <c:v>Donna</c:v>
                </c:pt>
                <c:pt idx="3">
                  <c:v>Uomo</c:v>
                </c:pt>
                <c:pt idx="5">
                  <c:v>18-34 anni</c:v>
                </c:pt>
                <c:pt idx="6">
                  <c:v>35-44 anni</c:v>
                </c:pt>
                <c:pt idx="7">
                  <c:v>45-54 anni</c:v>
                </c:pt>
                <c:pt idx="8">
                  <c:v>55-64 anni</c:v>
                </c:pt>
                <c:pt idx="9">
                  <c:v>65-74 anni</c:v>
                </c:pt>
                <c:pt idx="10">
                  <c:v>75+ anni</c:v>
                </c:pt>
                <c:pt idx="12">
                  <c:v>Mare</c:v>
                </c:pt>
                <c:pt idx="13">
                  <c:v>Centro</c:v>
                </c:pt>
                <c:pt idx="14">
                  <c:v>Interno Nord</c:v>
                </c:pt>
                <c:pt idx="15">
                  <c:v>Interno Sud</c:v>
                </c:pt>
                <c:pt idx="17">
                  <c:v>elem./medie</c:v>
                </c:pt>
                <c:pt idx="18">
                  <c:v>diplomati</c:v>
                </c:pt>
                <c:pt idx="19">
                  <c:v>laureati</c:v>
                </c:pt>
                <c:pt idx="21">
                  <c:v>cl. inferiore</c:v>
                </c:pt>
                <c:pt idx="22">
                  <c:v>cl. media</c:v>
                </c:pt>
                <c:pt idx="23">
                  <c:v>cl. superiore</c:v>
                </c:pt>
                <c:pt idx="25">
                  <c:v>sinistra</c:v>
                </c:pt>
                <c:pt idx="26">
                  <c:v>centro</c:v>
                </c:pt>
                <c:pt idx="27">
                  <c:v>destra</c:v>
                </c:pt>
                <c:pt idx="28">
                  <c:v>non incasellantisi</c:v>
                </c:pt>
                <c:pt idx="29">
                  <c:v>apolitici</c:v>
                </c:pt>
                <c:pt idx="30">
                  <c:v>non rispondono</c:v>
                </c:pt>
                <c:pt idx="32">
                  <c:v>Voto: No</c:v>
                </c:pt>
                <c:pt idx="33">
                  <c:v>Voto: Forse</c:v>
                </c:pt>
                <c:pt idx="34">
                  <c:v>Voto: Sì</c:v>
                </c:pt>
              </c:strCache>
            </c:strRef>
          </c:cat>
          <c:val>
            <c:numRef>
              <c:f>tables!$I$232:$AQ$232</c:f>
              <c:numCache>
                <c:formatCode>General</c:formatCode>
                <c:ptCount val="35"/>
                <c:pt idx="0" formatCode="0.0%">
                  <c:v>0.15859999999999999</c:v>
                </c:pt>
                <c:pt idx="2" formatCode="0%">
                  <c:v>0.16350000000000001</c:v>
                </c:pt>
                <c:pt idx="3" formatCode="0%">
                  <c:v>0.15289999999999998</c:v>
                </c:pt>
                <c:pt idx="5" formatCode="0%">
                  <c:v>0.13390000000000002</c:v>
                </c:pt>
                <c:pt idx="6" formatCode="0%">
                  <c:v>0.1515</c:v>
                </c:pt>
                <c:pt idx="7" formatCode="0%">
                  <c:v>0.17269999999999999</c:v>
                </c:pt>
                <c:pt idx="8" formatCode="0%">
                  <c:v>0.2097</c:v>
                </c:pt>
                <c:pt idx="9" formatCode="0%">
                  <c:v>0.10310000000000001</c:v>
                </c:pt>
                <c:pt idx="10" formatCode="0%">
                  <c:v>0.16670000000000001</c:v>
                </c:pt>
                <c:pt idx="12" formatCode="0%">
                  <c:v>0.14760000000000001</c:v>
                </c:pt>
                <c:pt idx="13" formatCode="0%">
                  <c:v>0.19289999999999999</c:v>
                </c:pt>
                <c:pt idx="14" formatCode="0%">
                  <c:v>0.1333</c:v>
                </c:pt>
                <c:pt idx="15" formatCode="0%">
                  <c:v>0.1143</c:v>
                </c:pt>
                <c:pt idx="17" formatCode="0%">
                  <c:v>0.1535</c:v>
                </c:pt>
                <c:pt idx="18" formatCode="0%">
                  <c:v>0.1497</c:v>
                </c:pt>
                <c:pt idx="19" formatCode="0%">
                  <c:v>0.1875</c:v>
                </c:pt>
                <c:pt idx="21" formatCode="0%">
                  <c:v>0.15039999999999998</c:v>
                </c:pt>
                <c:pt idx="22" formatCode="0%">
                  <c:v>0.17620000000000002</c:v>
                </c:pt>
                <c:pt idx="23" formatCode="0%">
                  <c:v>0.1133</c:v>
                </c:pt>
                <c:pt idx="25" formatCode="0%">
                  <c:v>0</c:v>
                </c:pt>
                <c:pt idx="26" formatCode="0%">
                  <c:v>0</c:v>
                </c:pt>
                <c:pt idx="27" formatCode="0%">
                  <c:v>0</c:v>
                </c:pt>
                <c:pt idx="28" formatCode="0%">
                  <c:v>0</c:v>
                </c:pt>
                <c:pt idx="29" formatCode="0%">
                  <c:v>0</c:v>
                </c:pt>
                <c:pt idx="30" formatCode="0%">
                  <c:v>1</c:v>
                </c:pt>
                <c:pt idx="32" formatCode="0%">
                  <c:v>0.13639999999999999</c:v>
                </c:pt>
                <c:pt idx="33" formatCode="0%">
                  <c:v>0.18479999999999999</c:v>
                </c:pt>
                <c:pt idx="34" formatCode="0%">
                  <c:v>0.15679999999999999</c:v>
                </c:pt>
              </c:numCache>
            </c:numRef>
          </c:val>
          <c:extLst>
            <c:ext xmlns:c16="http://schemas.microsoft.com/office/drawing/2014/chart" uri="{C3380CC4-5D6E-409C-BE32-E72D297353CC}">
              <c16:uniqueId val="{00000052-76D2-4024-B48D-3D67AC3DB091}"/>
            </c:ext>
          </c:extLst>
        </c:ser>
        <c:dLbls>
          <c:dLblPos val="ctr"/>
          <c:showLegendKey val="0"/>
          <c:showVal val="1"/>
          <c:showCatName val="0"/>
          <c:showSerName val="0"/>
          <c:showPercent val="0"/>
          <c:showBubbleSize val="0"/>
        </c:dLbls>
        <c:gapWidth val="10"/>
        <c:overlap val="100"/>
        <c:axId val="209090816"/>
        <c:axId val="209091600"/>
      </c:barChart>
      <c:catAx>
        <c:axId val="209090816"/>
        <c:scaling>
          <c:orientation val="minMax"/>
        </c:scaling>
        <c:delete val="0"/>
        <c:axPos val="b"/>
        <c:numFmt formatCode="General" sourceLinked="1"/>
        <c:majorTickMark val="out"/>
        <c:minorTickMark val="none"/>
        <c:tickLblPos val="nextTo"/>
        <c:txPr>
          <a:bodyPr rot="-1620000"/>
          <a:lstStyle/>
          <a:p>
            <a:pPr>
              <a:defRPr sz="900" b="1"/>
            </a:pPr>
            <a:endParaRPr lang="it-IT"/>
          </a:p>
        </c:txPr>
        <c:crossAx val="209091600"/>
        <c:crosses val="autoZero"/>
        <c:auto val="1"/>
        <c:lblAlgn val="ctr"/>
        <c:lblOffset val="100"/>
        <c:noMultiLvlLbl val="0"/>
      </c:catAx>
      <c:valAx>
        <c:axId val="209091600"/>
        <c:scaling>
          <c:orientation val="minMax"/>
          <c:max val="1"/>
          <c:min val="0"/>
        </c:scaling>
        <c:delete val="0"/>
        <c:axPos val="l"/>
        <c:majorGridlines/>
        <c:numFmt formatCode="0%" sourceLinked="0"/>
        <c:majorTickMark val="out"/>
        <c:minorTickMark val="none"/>
        <c:tickLblPos val="nextTo"/>
        <c:crossAx val="209090816"/>
        <c:crosses val="autoZero"/>
        <c:crossBetween val="between"/>
        <c:majorUnit val="0.2"/>
        <c:minorUnit val="0.1"/>
      </c:valAx>
    </c:plotArea>
    <c:legend>
      <c:legendPos val="b"/>
      <c:layout>
        <c:manualLayout>
          <c:xMode val="edge"/>
          <c:yMode val="edge"/>
          <c:x val="0"/>
          <c:y val="0.81520472012240275"/>
          <c:w val="0.99493218977229425"/>
          <c:h val="0.18476813117725485"/>
        </c:manualLayout>
      </c:layout>
      <c:overlay val="0"/>
      <c:txPr>
        <a:bodyPr/>
        <a:lstStyle/>
        <a:p>
          <a:pPr>
            <a:defRPr b="1"/>
          </a:pPr>
          <a:endParaRPr lang="it-IT"/>
        </a:p>
      </c:txPr>
    </c:legend>
    <c:plotVisOnly val="1"/>
    <c:dispBlanksAs val="gap"/>
    <c:showDLblsOverMax val="0"/>
  </c:chart>
  <c:spPr>
    <a:ln>
      <a:noFill/>
    </a:ln>
  </c:spPr>
  <c:txPr>
    <a:bodyPr/>
    <a:lstStyle/>
    <a:p>
      <a:pPr>
        <a:defRPr>
          <a:latin typeface="Bookman Old Style" pitchFamily="18" charset="0"/>
        </a:defRPr>
      </a:pPr>
      <a:endParaRPr lang="it-IT"/>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50"/>
      <c:hPercent val="75"/>
      <c:rotY val="0"/>
      <c:depthPercent val="100"/>
      <c:rAngAx val="0"/>
    </c:view3D>
    <c:floor>
      <c:thickness val="0"/>
    </c:floor>
    <c:sideWall>
      <c:thickness val="0"/>
    </c:sideWall>
    <c:backWall>
      <c:thickness val="0"/>
    </c:backWall>
    <c:plotArea>
      <c:layout>
        <c:manualLayout>
          <c:layoutTarget val="inner"/>
          <c:xMode val="edge"/>
          <c:yMode val="edge"/>
          <c:x val="0.23336470853434865"/>
          <c:y val="0.31070477024708931"/>
          <c:w val="0.51995296814948233"/>
          <c:h val="0.52064629012871033"/>
        </c:manualLayout>
      </c:layout>
      <c:pie3DChart>
        <c:varyColors val="1"/>
        <c:ser>
          <c:idx val="0"/>
          <c:order val="0"/>
          <c:spPr>
            <a:gradFill>
              <a:gsLst>
                <a:gs pos="0">
                  <a:srgbClr val="006600"/>
                </a:gs>
                <a:gs pos="50000">
                  <a:srgbClr val="008000"/>
                </a:gs>
                <a:gs pos="100000">
                  <a:srgbClr val="92D050"/>
                </a:gs>
              </a:gsLst>
              <a:lin ang="2700000" scaled="1"/>
            </a:gra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plosion val="4"/>
          <c:dPt>
            <c:idx val="0"/>
            <c:bubble3D val="0"/>
            <c:spPr>
              <a:solidFill>
                <a:srgbClr val="FFC00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1-2641-4216-B0B0-07EFE0DDFADF}"/>
              </c:ext>
            </c:extLst>
          </c:dPt>
          <c:dPt>
            <c:idx val="1"/>
            <c:bubble3D val="0"/>
            <c:spPr>
              <a:solidFill>
                <a:srgbClr val="CCFF99"/>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3-2641-4216-B0B0-07EFE0DDFADF}"/>
              </c:ext>
            </c:extLst>
          </c:dPt>
          <c:dPt>
            <c:idx val="2"/>
            <c:bubble3D val="0"/>
            <c:spPr>
              <a:solidFill>
                <a:srgbClr val="93D05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5-2641-4216-B0B0-07EFE0DDFADF}"/>
              </c:ext>
            </c:extLst>
          </c:dPt>
          <c:dPt>
            <c:idx val="3"/>
            <c:bubble3D val="0"/>
            <c:spPr>
              <a:solidFill>
                <a:srgbClr val="FF330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7-2641-4216-B0B0-07EFE0DDFADF}"/>
              </c:ext>
            </c:extLst>
          </c:dPt>
          <c:dPt>
            <c:idx val="4"/>
            <c:bubble3D val="0"/>
            <c:spPr>
              <a:solidFill>
                <a:srgbClr val="FF990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9-2641-4216-B0B0-07EFE0DDFADF}"/>
              </c:ext>
            </c:extLst>
          </c:dPt>
          <c:dPt>
            <c:idx val="5"/>
            <c:bubble3D val="0"/>
            <c:spPr>
              <a:solidFill>
                <a:srgbClr val="FFD03B"/>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B-2641-4216-B0B0-07EFE0DDFADF}"/>
              </c:ext>
            </c:extLst>
          </c:dPt>
          <c:dPt>
            <c:idx val="6"/>
            <c:bubble3D val="0"/>
            <c:spPr>
              <a:solidFill>
                <a:srgbClr val="CCFF99"/>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D-2641-4216-B0B0-07EFE0DDFADF}"/>
              </c:ext>
            </c:extLst>
          </c:dPt>
          <c:dPt>
            <c:idx val="7"/>
            <c:bubble3D val="0"/>
            <c:spPr>
              <a:solidFill>
                <a:srgbClr val="75DD75"/>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F-2641-4216-B0B0-07EFE0DDFADF}"/>
              </c:ext>
            </c:extLst>
          </c:dPt>
          <c:dPt>
            <c:idx val="8"/>
            <c:bubble3D val="0"/>
            <c:spPr>
              <a:solidFill>
                <a:srgbClr val="92D05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11-2641-4216-B0B0-07EFE0DDFADF}"/>
              </c:ext>
            </c:extLst>
          </c:dPt>
          <c:dPt>
            <c:idx val="9"/>
            <c:bubble3D val="0"/>
            <c:spPr>
              <a:solidFill>
                <a:srgbClr val="00800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13-2641-4216-B0B0-07EFE0DDFADF}"/>
              </c:ext>
            </c:extLst>
          </c:dPt>
          <c:dPt>
            <c:idx val="10"/>
            <c:bubble3D val="0"/>
            <c:spPr>
              <a:solidFill>
                <a:srgbClr val="00660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15-2641-4216-B0B0-07EFE0DDFADF}"/>
              </c:ext>
            </c:extLst>
          </c:dPt>
          <c:dLbls>
            <c:numFmt formatCode="0.0%" sourceLinked="0"/>
            <c:spPr>
              <a:noFill/>
              <a:ln>
                <a:noFill/>
              </a:ln>
              <a:effectLst/>
            </c:spPr>
            <c:txPr>
              <a:bodyPr/>
              <a:lstStyle/>
              <a:p>
                <a:pPr>
                  <a:defRPr sz="1400" b="1">
                    <a:latin typeface="Bookman Old Style" pitchFamily="18" charset="0"/>
                  </a:defRPr>
                </a:pPr>
                <a:endParaRPr lang="it-IT"/>
              </a:p>
            </c:txPr>
            <c:dLblPos val="outEnd"/>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tables!$F$35:$F$37</c:f>
              <c:strCache>
                <c:ptCount val="3"/>
                <c:pt idx="0">
                  <c:v>No</c:v>
                </c:pt>
                <c:pt idx="1">
                  <c:v>Forse</c:v>
                </c:pt>
                <c:pt idx="2">
                  <c:v>Sì</c:v>
                </c:pt>
              </c:strCache>
            </c:strRef>
          </c:cat>
          <c:val>
            <c:numRef>
              <c:f>tables!$G$35:$G$37</c:f>
              <c:numCache>
                <c:formatCode>0.0%</c:formatCode>
                <c:ptCount val="3"/>
                <c:pt idx="0">
                  <c:v>9.4299999999999995E-2</c:v>
                </c:pt>
                <c:pt idx="1">
                  <c:v>0.13140000000000002</c:v>
                </c:pt>
                <c:pt idx="2">
                  <c:v>0.7743000000000001</c:v>
                </c:pt>
              </c:numCache>
            </c:numRef>
          </c:val>
          <c:extLst>
            <c:ext xmlns:c16="http://schemas.microsoft.com/office/drawing/2014/chart" uri="{C3380CC4-5D6E-409C-BE32-E72D297353CC}">
              <c16:uniqueId val="{00000016-2641-4216-B0B0-07EFE0DDFADF}"/>
            </c:ext>
          </c:extLst>
        </c:ser>
        <c:dLbls>
          <c:dLblPos val="outEnd"/>
          <c:showLegendKey val="0"/>
          <c:showVal val="1"/>
          <c:showCatName val="0"/>
          <c:showSerName val="0"/>
          <c:showPercent val="0"/>
          <c:showBubbleSize val="0"/>
          <c:showLeaderLines val="1"/>
        </c:dLbls>
      </c:pie3DChart>
      <c:spPr>
        <a:noFill/>
        <a:ln w="25400">
          <a:noFill/>
        </a:ln>
        <a:extLst>
          <a:ext uri="{909E8E84-426E-40DD-AFC4-6F175D3DCCD1}">
            <a14:hiddenFill xmlns:a14="http://schemas.microsoft.com/office/drawing/2010/main">
              <a:solidFill>
                <a:srgbClr val="FFFFFF"/>
              </a:solidFill>
            </a14:hiddenFill>
          </a:ext>
        </a:extLst>
      </c:spPr>
    </c:plotArea>
    <c:plotVisOnly val="1"/>
    <c:dispBlanksAs val="gap"/>
    <c:showDLblsOverMax val="0"/>
  </c:chart>
  <c:spPr>
    <a:noFill/>
    <a:ln>
      <a:noFill/>
    </a:ln>
  </c:sp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879664851386147E-2"/>
          <c:y val="0.12045846309938392"/>
          <c:w val="0.93021463278556682"/>
          <c:h val="0.55531664413648241"/>
        </c:manualLayout>
      </c:layout>
      <c:barChart>
        <c:barDir val="col"/>
        <c:grouping val="percentStacked"/>
        <c:varyColors val="0"/>
        <c:ser>
          <c:idx val="0"/>
          <c:order val="0"/>
          <c:tx>
            <c:strRef>
              <c:f>tables!$H$35</c:f>
              <c:strCache>
                <c:ptCount val="1"/>
                <c:pt idx="0">
                  <c:v>No</c:v>
                </c:pt>
              </c:strCache>
            </c:strRef>
          </c:tx>
          <c:spPr>
            <a:solidFill>
              <a:srgbClr val="FFC000"/>
            </a:solidFill>
          </c:spPr>
          <c:invertIfNegative val="0"/>
          <c:dLbls>
            <c:dLbl>
              <c:idx val="0"/>
              <c:numFmt formatCode="0.0%" sourceLinked="0"/>
              <c:spPr>
                <a:solidFill>
                  <a:srgbClr val="FFC000"/>
                </a:solidFill>
                <a:ln>
                  <a:noFill/>
                </a:ln>
                <a:effectLst/>
              </c:spPr>
              <c:txPr>
                <a:bodyPr wrap="square" lIns="0" tIns="0" rIns="0" bIns="0" anchor="ctr">
                  <a:spAutoFit/>
                </a:bodyPr>
                <a:lstStyle/>
                <a:p>
                  <a:pPr>
                    <a:defRPr/>
                  </a:pPr>
                  <a:endParaRPr lang="it-IT"/>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3F25-4CD7-A8AC-DC5272C0FAF4}"/>
                </c:ext>
              </c:extLst>
            </c:dLbl>
            <c:dLbl>
              <c:idx val="1"/>
              <c:delete val="1"/>
              <c:extLst>
                <c:ext xmlns:c15="http://schemas.microsoft.com/office/drawing/2012/chart" uri="{CE6537A1-D6FC-4f65-9D91-7224C49458BB}"/>
                <c:ext xmlns:c16="http://schemas.microsoft.com/office/drawing/2014/chart" uri="{C3380CC4-5D6E-409C-BE32-E72D297353CC}">
                  <c16:uniqueId val="{00000001-3F25-4CD7-A8AC-DC5272C0FAF4}"/>
                </c:ext>
              </c:extLst>
            </c:dLbl>
            <c:dLbl>
              <c:idx val="4"/>
              <c:delete val="1"/>
              <c:extLst>
                <c:ext xmlns:c15="http://schemas.microsoft.com/office/drawing/2012/chart" uri="{CE6537A1-D6FC-4f65-9D91-7224C49458BB}"/>
                <c:ext xmlns:c16="http://schemas.microsoft.com/office/drawing/2014/chart" uri="{C3380CC4-5D6E-409C-BE32-E72D297353CC}">
                  <c16:uniqueId val="{00000002-3F25-4CD7-A8AC-DC5272C0FAF4}"/>
                </c:ext>
              </c:extLst>
            </c:dLbl>
            <c:dLbl>
              <c:idx val="11"/>
              <c:delete val="1"/>
              <c:extLst>
                <c:ext xmlns:c15="http://schemas.microsoft.com/office/drawing/2012/chart" uri="{CE6537A1-D6FC-4f65-9D91-7224C49458BB}"/>
                <c:ext xmlns:c16="http://schemas.microsoft.com/office/drawing/2014/chart" uri="{C3380CC4-5D6E-409C-BE32-E72D297353CC}">
                  <c16:uniqueId val="{00000003-3F25-4CD7-A8AC-DC5272C0FAF4}"/>
                </c:ext>
              </c:extLst>
            </c:dLbl>
            <c:dLbl>
              <c:idx val="16"/>
              <c:delete val="1"/>
              <c:extLst>
                <c:ext xmlns:c15="http://schemas.microsoft.com/office/drawing/2012/chart" uri="{CE6537A1-D6FC-4f65-9D91-7224C49458BB}"/>
                <c:ext xmlns:c16="http://schemas.microsoft.com/office/drawing/2014/chart" uri="{C3380CC4-5D6E-409C-BE32-E72D297353CC}">
                  <c16:uniqueId val="{00000004-3F25-4CD7-A8AC-DC5272C0FAF4}"/>
                </c:ext>
              </c:extLst>
            </c:dLbl>
            <c:dLbl>
              <c:idx val="20"/>
              <c:delete val="1"/>
              <c:extLst>
                <c:ext xmlns:c15="http://schemas.microsoft.com/office/drawing/2012/chart" uri="{CE6537A1-D6FC-4f65-9D91-7224C49458BB}"/>
                <c:ext xmlns:c16="http://schemas.microsoft.com/office/drawing/2014/chart" uri="{C3380CC4-5D6E-409C-BE32-E72D297353CC}">
                  <c16:uniqueId val="{00000005-3F25-4CD7-A8AC-DC5272C0FAF4}"/>
                </c:ext>
              </c:extLst>
            </c:dLbl>
            <c:dLbl>
              <c:idx val="24"/>
              <c:delete val="1"/>
              <c:extLst>
                <c:ext xmlns:c15="http://schemas.microsoft.com/office/drawing/2012/chart" uri="{CE6537A1-D6FC-4f65-9D91-7224C49458BB}"/>
                <c:ext xmlns:c16="http://schemas.microsoft.com/office/drawing/2014/chart" uri="{C3380CC4-5D6E-409C-BE32-E72D297353CC}">
                  <c16:uniqueId val="{00000006-3F25-4CD7-A8AC-DC5272C0FAF4}"/>
                </c:ext>
              </c:extLst>
            </c:dLbl>
            <c:dLbl>
              <c:idx val="31"/>
              <c:delete val="1"/>
              <c:extLst>
                <c:ext xmlns:c15="http://schemas.microsoft.com/office/drawing/2012/chart" uri="{CE6537A1-D6FC-4f65-9D91-7224C49458BB}"/>
                <c:ext xmlns:c16="http://schemas.microsoft.com/office/drawing/2014/chart" uri="{C3380CC4-5D6E-409C-BE32-E72D297353CC}">
                  <c16:uniqueId val="{00000007-3F25-4CD7-A8AC-DC5272C0FAF4}"/>
                </c:ext>
              </c:extLst>
            </c:dLbl>
            <c:dLbl>
              <c:idx val="33"/>
              <c:delete val="1"/>
              <c:extLst>
                <c:ext xmlns:c15="http://schemas.microsoft.com/office/drawing/2012/chart" uri="{CE6537A1-D6FC-4f65-9D91-7224C49458BB}"/>
                <c:ext xmlns:c16="http://schemas.microsoft.com/office/drawing/2014/chart" uri="{C3380CC4-5D6E-409C-BE32-E72D297353CC}">
                  <c16:uniqueId val="{00000008-3F25-4CD7-A8AC-DC5272C0FAF4}"/>
                </c:ext>
              </c:extLst>
            </c:dLbl>
            <c:dLbl>
              <c:idx val="34"/>
              <c:delete val="1"/>
              <c:extLst>
                <c:ext xmlns:c15="http://schemas.microsoft.com/office/drawing/2012/chart" uri="{CE6537A1-D6FC-4f65-9D91-7224C49458BB}"/>
                <c:ext xmlns:c16="http://schemas.microsoft.com/office/drawing/2014/chart" uri="{C3380CC4-5D6E-409C-BE32-E72D297353CC}">
                  <c16:uniqueId val="{00000009-3F25-4CD7-A8AC-DC5272C0FAF4}"/>
                </c:ext>
              </c:extLst>
            </c:dLbl>
            <c:numFmt formatCode="0%" sourceLinked="0"/>
            <c:spPr>
              <a:solidFill>
                <a:srgbClr val="FFC000"/>
              </a:solid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ext>
            </c:extLst>
          </c:dLbls>
          <c:cat>
            <c:strRef>
              <c:f>tables!$I$1:$AQ$1</c:f>
              <c:strCache>
                <c:ptCount val="35"/>
                <c:pt idx="0">
                  <c:v>Totale</c:v>
                </c:pt>
                <c:pt idx="2">
                  <c:v>Donna</c:v>
                </c:pt>
                <c:pt idx="3">
                  <c:v>Uomo</c:v>
                </c:pt>
                <c:pt idx="5">
                  <c:v>18-34 anni</c:v>
                </c:pt>
                <c:pt idx="6">
                  <c:v>35-44 anni</c:v>
                </c:pt>
                <c:pt idx="7">
                  <c:v>45-54 anni</c:v>
                </c:pt>
                <c:pt idx="8">
                  <c:v>55-64 anni</c:v>
                </c:pt>
                <c:pt idx="9">
                  <c:v>65-74 anni</c:v>
                </c:pt>
                <c:pt idx="10">
                  <c:v>75+ anni</c:v>
                </c:pt>
                <c:pt idx="12">
                  <c:v>Mare</c:v>
                </c:pt>
                <c:pt idx="13">
                  <c:v>Centro</c:v>
                </c:pt>
                <c:pt idx="14">
                  <c:v>Interno Nord</c:v>
                </c:pt>
                <c:pt idx="15">
                  <c:v>Interno Sud</c:v>
                </c:pt>
                <c:pt idx="17">
                  <c:v>elem./medie</c:v>
                </c:pt>
                <c:pt idx="18">
                  <c:v>diplomati</c:v>
                </c:pt>
                <c:pt idx="19">
                  <c:v>laureati</c:v>
                </c:pt>
                <c:pt idx="21">
                  <c:v>cl. inferiore</c:v>
                </c:pt>
                <c:pt idx="22">
                  <c:v>cl. media</c:v>
                </c:pt>
                <c:pt idx="23">
                  <c:v>cl. superiore</c:v>
                </c:pt>
                <c:pt idx="25">
                  <c:v>sinistra</c:v>
                </c:pt>
                <c:pt idx="26">
                  <c:v>centro</c:v>
                </c:pt>
                <c:pt idx="27">
                  <c:v>destra</c:v>
                </c:pt>
                <c:pt idx="28">
                  <c:v>non incasellantisi</c:v>
                </c:pt>
                <c:pt idx="29">
                  <c:v>apolitici</c:v>
                </c:pt>
                <c:pt idx="30">
                  <c:v>non rispondono</c:v>
                </c:pt>
                <c:pt idx="32">
                  <c:v>Voto: No</c:v>
                </c:pt>
                <c:pt idx="33">
                  <c:v>Voto: Forse</c:v>
                </c:pt>
                <c:pt idx="34">
                  <c:v>Voto: Sì</c:v>
                </c:pt>
              </c:strCache>
            </c:strRef>
          </c:cat>
          <c:val>
            <c:numRef>
              <c:f>tables!$I$35:$AQ$35</c:f>
              <c:numCache>
                <c:formatCode>General</c:formatCode>
                <c:ptCount val="35"/>
                <c:pt idx="0" formatCode="0.0%">
                  <c:v>9.4299999999999995E-2</c:v>
                </c:pt>
                <c:pt idx="2" formatCode="0%">
                  <c:v>9.1199999999999989E-2</c:v>
                </c:pt>
                <c:pt idx="3" formatCode="0%">
                  <c:v>9.7899999999999987E-2</c:v>
                </c:pt>
                <c:pt idx="5" formatCode="0%">
                  <c:v>0.14169999999999999</c:v>
                </c:pt>
                <c:pt idx="6" formatCode="0%">
                  <c:v>0.11109999999999999</c:v>
                </c:pt>
                <c:pt idx="7" formatCode="0%">
                  <c:v>7.1900000000000006E-2</c:v>
                </c:pt>
                <c:pt idx="8" formatCode="0%">
                  <c:v>5.6500000000000002E-2</c:v>
                </c:pt>
                <c:pt idx="9" formatCode="0%">
                  <c:v>0.1134</c:v>
                </c:pt>
                <c:pt idx="10" formatCode="0%">
                  <c:v>7.8899999999999998E-2</c:v>
                </c:pt>
                <c:pt idx="12" formatCode="0%">
                  <c:v>0.10949999999999999</c:v>
                </c:pt>
                <c:pt idx="13" formatCode="0%">
                  <c:v>6.4299999999999996E-2</c:v>
                </c:pt>
                <c:pt idx="14" formatCode="0%">
                  <c:v>0.1333</c:v>
                </c:pt>
                <c:pt idx="15" formatCode="0%">
                  <c:v>0.1048</c:v>
                </c:pt>
                <c:pt idx="17" formatCode="0%">
                  <c:v>9.4100000000000003E-2</c:v>
                </c:pt>
                <c:pt idx="18" formatCode="0%">
                  <c:v>9.6000000000000002E-2</c:v>
                </c:pt>
                <c:pt idx="19" formatCode="0%">
                  <c:v>9.0299999999999991E-2</c:v>
                </c:pt>
                <c:pt idx="21" formatCode="0%">
                  <c:v>0.10619999999999999</c:v>
                </c:pt>
                <c:pt idx="22" formatCode="0%">
                  <c:v>9.3800000000000008E-2</c:v>
                </c:pt>
                <c:pt idx="23" formatCode="0%">
                  <c:v>8.6699999999999999E-2</c:v>
                </c:pt>
                <c:pt idx="25" formatCode="0%">
                  <c:v>5.2300000000000006E-2</c:v>
                </c:pt>
                <c:pt idx="26" formatCode="0%">
                  <c:v>7.3200000000000001E-2</c:v>
                </c:pt>
                <c:pt idx="27" formatCode="0%">
                  <c:v>7.1399999999999991E-2</c:v>
                </c:pt>
                <c:pt idx="28" formatCode="0%">
                  <c:v>9.7599999999999992E-2</c:v>
                </c:pt>
                <c:pt idx="29" formatCode="0%">
                  <c:v>0.16980000000000001</c:v>
                </c:pt>
                <c:pt idx="30" formatCode="0%">
                  <c:v>8.1099999999999992E-2</c:v>
                </c:pt>
                <c:pt idx="32" formatCode="0%">
                  <c:v>1</c:v>
                </c:pt>
                <c:pt idx="33" formatCode="0%">
                  <c:v>0</c:v>
                </c:pt>
                <c:pt idx="34" formatCode="0%">
                  <c:v>0</c:v>
                </c:pt>
              </c:numCache>
            </c:numRef>
          </c:val>
          <c:extLst>
            <c:ext xmlns:c16="http://schemas.microsoft.com/office/drawing/2014/chart" uri="{C3380CC4-5D6E-409C-BE32-E72D297353CC}">
              <c16:uniqueId val="{0000000A-3F25-4CD7-A8AC-DC5272C0FAF4}"/>
            </c:ext>
          </c:extLst>
        </c:ser>
        <c:ser>
          <c:idx val="1"/>
          <c:order val="1"/>
          <c:tx>
            <c:strRef>
              <c:f>tables!$H$36</c:f>
              <c:strCache>
                <c:ptCount val="1"/>
                <c:pt idx="0">
                  <c:v>Forse</c:v>
                </c:pt>
              </c:strCache>
            </c:strRef>
          </c:tx>
          <c:spPr>
            <a:solidFill>
              <a:srgbClr val="CCFF99"/>
            </a:solidFill>
          </c:spPr>
          <c:invertIfNegative val="0"/>
          <c:dLbls>
            <c:dLbl>
              <c:idx val="0"/>
              <c:numFmt formatCode="0.0%" sourceLinked="0"/>
              <c:spPr>
                <a:solidFill>
                  <a:srgbClr val="CCFF99"/>
                </a:solidFill>
                <a:ln>
                  <a:noFill/>
                </a:ln>
                <a:effectLst/>
              </c:spPr>
              <c:txPr>
                <a:bodyPr wrap="square" lIns="0" tIns="0" rIns="0" bIns="0" anchor="ctr">
                  <a:spAutoFit/>
                </a:bodyPr>
                <a:lstStyle/>
                <a:p>
                  <a:pPr>
                    <a:defRPr/>
                  </a:pPr>
                  <a:endParaRPr lang="it-IT"/>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B-3F25-4CD7-A8AC-DC5272C0FAF4}"/>
                </c:ext>
              </c:extLst>
            </c:dLbl>
            <c:dLbl>
              <c:idx val="1"/>
              <c:delete val="1"/>
              <c:extLst>
                <c:ext xmlns:c15="http://schemas.microsoft.com/office/drawing/2012/chart" uri="{CE6537A1-D6FC-4f65-9D91-7224C49458BB}"/>
                <c:ext xmlns:c16="http://schemas.microsoft.com/office/drawing/2014/chart" uri="{C3380CC4-5D6E-409C-BE32-E72D297353CC}">
                  <c16:uniqueId val="{0000000C-3F25-4CD7-A8AC-DC5272C0FAF4}"/>
                </c:ext>
              </c:extLst>
            </c:dLbl>
            <c:dLbl>
              <c:idx val="4"/>
              <c:delete val="1"/>
              <c:extLst>
                <c:ext xmlns:c15="http://schemas.microsoft.com/office/drawing/2012/chart" uri="{CE6537A1-D6FC-4f65-9D91-7224C49458BB}"/>
                <c:ext xmlns:c16="http://schemas.microsoft.com/office/drawing/2014/chart" uri="{C3380CC4-5D6E-409C-BE32-E72D297353CC}">
                  <c16:uniqueId val="{0000000D-3F25-4CD7-A8AC-DC5272C0FAF4}"/>
                </c:ext>
              </c:extLst>
            </c:dLbl>
            <c:dLbl>
              <c:idx val="11"/>
              <c:delete val="1"/>
              <c:extLst>
                <c:ext xmlns:c15="http://schemas.microsoft.com/office/drawing/2012/chart" uri="{CE6537A1-D6FC-4f65-9D91-7224C49458BB}"/>
                <c:ext xmlns:c16="http://schemas.microsoft.com/office/drawing/2014/chart" uri="{C3380CC4-5D6E-409C-BE32-E72D297353CC}">
                  <c16:uniqueId val="{0000000E-3F25-4CD7-A8AC-DC5272C0FAF4}"/>
                </c:ext>
              </c:extLst>
            </c:dLbl>
            <c:dLbl>
              <c:idx val="16"/>
              <c:delete val="1"/>
              <c:extLst>
                <c:ext xmlns:c15="http://schemas.microsoft.com/office/drawing/2012/chart" uri="{CE6537A1-D6FC-4f65-9D91-7224C49458BB}"/>
                <c:ext xmlns:c16="http://schemas.microsoft.com/office/drawing/2014/chart" uri="{C3380CC4-5D6E-409C-BE32-E72D297353CC}">
                  <c16:uniqueId val="{0000000F-3F25-4CD7-A8AC-DC5272C0FAF4}"/>
                </c:ext>
              </c:extLst>
            </c:dLbl>
            <c:dLbl>
              <c:idx val="20"/>
              <c:delete val="1"/>
              <c:extLst>
                <c:ext xmlns:c15="http://schemas.microsoft.com/office/drawing/2012/chart" uri="{CE6537A1-D6FC-4f65-9D91-7224C49458BB}"/>
                <c:ext xmlns:c16="http://schemas.microsoft.com/office/drawing/2014/chart" uri="{C3380CC4-5D6E-409C-BE32-E72D297353CC}">
                  <c16:uniqueId val="{00000010-3F25-4CD7-A8AC-DC5272C0FAF4}"/>
                </c:ext>
              </c:extLst>
            </c:dLbl>
            <c:dLbl>
              <c:idx val="24"/>
              <c:delete val="1"/>
              <c:extLst>
                <c:ext xmlns:c15="http://schemas.microsoft.com/office/drawing/2012/chart" uri="{CE6537A1-D6FC-4f65-9D91-7224C49458BB}"/>
                <c:ext xmlns:c16="http://schemas.microsoft.com/office/drawing/2014/chart" uri="{C3380CC4-5D6E-409C-BE32-E72D297353CC}">
                  <c16:uniqueId val="{00000011-3F25-4CD7-A8AC-DC5272C0FAF4}"/>
                </c:ext>
              </c:extLst>
            </c:dLbl>
            <c:dLbl>
              <c:idx val="31"/>
              <c:delete val="1"/>
              <c:extLst>
                <c:ext xmlns:c15="http://schemas.microsoft.com/office/drawing/2012/chart" uri="{CE6537A1-D6FC-4f65-9D91-7224C49458BB}"/>
                <c:ext xmlns:c16="http://schemas.microsoft.com/office/drawing/2014/chart" uri="{C3380CC4-5D6E-409C-BE32-E72D297353CC}">
                  <c16:uniqueId val="{00000012-3F25-4CD7-A8AC-DC5272C0FAF4}"/>
                </c:ext>
              </c:extLst>
            </c:dLbl>
            <c:dLbl>
              <c:idx val="32"/>
              <c:delete val="1"/>
              <c:extLst>
                <c:ext xmlns:c15="http://schemas.microsoft.com/office/drawing/2012/chart" uri="{CE6537A1-D6FC-4f65-9D91-7224C49458BB}"/>
                <c:ext xmlns:c16="http://schemas.microsoft.com/office/drawing/2014/chart" uri="{C3380CC4-5D6E-409C-BE32-E72D297353CC}">
                  <c16:uniqueId val="{00000013-3F25-4CD7-A8AC-DC5272C0FAF4}"/>
                </c:ext>
              </c:extLst>
            </c:dLbl>
            <c:dLbl>
              <c:idx val="34"/>
              <c:delete val="1"/>
              <c:extLst>
                <c:ext xmlns:c15="http://schemas.microsoft.com/office/drawing/2012/chart" uri="{CE6537A1-D6FC-4f65-9D91-7224C49458BB}"/>
                <c:ext xmlns:c16="http://schemas.microsoft.com/office/drawing/2014/chart" uri="{C3380CC4-5D6E-409C-BE32-E72D297353CC}">
                  <c16:uniqueId val="{00000014-3F25-4CD7-A8AC-DC5272C0FAF4}"/>
                </c:ext>
              </c:extLst>
            </c:dLbl>
            <c:numFmt formatCode="0%" sourceLinked="0"/>
            <c:spPr>
              <a:solidFill>
                <a:srgbClr val="CCFF99"/>
              </a:solid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ext>
            </c:extLst>
          </c:dLbls>
          <c:cat>
            <c:strRef>
              <c:f>tables!$I$1:$AQ$1</c:f>
              <c:strCache>
                <c:ptCount val="35"/>
                <c:pt idx="0">
                  <c:v>Totale</c:v>
                </c:pt>
                <c:pt idx="2">
                  <c:v>Donna</c:v>
                </c:pt>
                <c:pt idx="3">
                  <c:v>Uomo</c:v>
                </c:pt>
                <c:pt idx="5">
                  <c:v>18-34 anni</c:v>
                </c:pt>
                <c:pt idx="6">
                  <c:v>35-44 anni</c:v>
                </c:pt>
                <c:pt idx="7">
                  <c:v>45-54 anni</c:v>
                </c:pt>
                <c:pt idx="8">
                  <c:v>55-64 anni</c:v>
                </c:pt>
                <c:pt idx="9">
                  <c:v>65-74 anni</c:v>
                </c:pt>
                <c:pt idx="10">
                  <c:v>75+ anni</c:v>
                </c:pt>
                <c:pt idx="12">
                  <c:v>Mare</c:v>
                </c:pt>
                <c:pt idx="13">
                  <c:v>Centro</c:v>
                </c:pt>
                <c:pt idx="14">
                  <c:v>Interno Nord</c:v>
                </c:pt>
                <c:pt idx="15">
                  <c:v>Interno Sud</c:v>
                </c:pt>
                <c:pt idx="17">
                  <c:v>elem./medie</c:v>
                </c:pt>
                <c:pt idx="18">
                  <c:v>diplomati</c:v>
                </c:pt>
                <c:pt idx="19">
                  <c:v>laureati</c:v>
                </c:pt>
                <c:pt idx="21">
                  <c:v>cl. inferiore</c:v>
                </c:pt>
                <c:pt idx="22">
                  <c:v>cl. media</c:v>
                </c:pt>
                <c:pt idx="23">
                  <c:v>cl. superiore</c:v>
                </c:pt>
                <c:pt idx="25">
                  <c:v>sinistra</c:v>
                </c:pt>
                <c:pt idx="26">
                  <c:v>centro</c:v>
                </c:pt>
                <c:pt idx="27">
                  <c:v>destra</c:v>
                </c:pt>
                <c:pt idx="28">
                  <c:v>non incasellantisi</c:v>
                </c:pt>
                <c:pt idx="29">
                  <c:v>apolitici</c:v>
                </c:pt>
                <c:pt idx="30">
                  <c:v>non rispondono</c:v>
                </c:pt>
                <c:pt idx="32">
                  <c:v>Voto: No</c:v>
                </c:pt>
                <c:pt idx="33">
                  <c:v>Voto: Forse</c:v>
                </c:pt>
                <c:pt idx="34">
                  <c:v>Voto: Sì</c:v>
                </c:pt>
              </c:strCache>
            </c:strRef>
          </c:cat>
          <c:val>
            <c:numRef>
              <c:f>tables!$I$36:$AQ$36</c:f>
              <c:numCache>
                <c:formatCode>General</c:formatCode>
                <c:ptCount val="35"/>
                <c:pt idx="0" formatCode="0.0%">
                  <c:v>0.13140000000000002</c:v>
                </c:pt>
                <c:pt idx="2" formatCode="0%">
                  <c:v>0.15279999999999999</c:v>
                </c:pt>
                <c:pt idx="3" formatCode="0%">
                  <c:v>0.107</c:v>
                </c:pt>
                <c:pt idx="5" formatCode="0%">
                  <c:v>0.1575</c:v>
                </c:pt>
                <c:pt idx="6" formatCode="0%">
                  <c:v>0.18179999999999999</c:v>
                </c:pt>
                <c:pt idx="7" formatCode="0%">
                  <c:v>8.6300000000000002E-2</c:v>
                </c:pt>
                <c:pt idx="8" formatCode="0%">
                  <c:v>0.1371</c:v>
                </c:pt>
                <c:pt idx="9" formatCode="0%">
                  <c:v>7.22E-2</c:v>
                </c:pt>
                <c:pt idx="10" formatCode="0%">
                  <c:v>0.15789999999999998</c:v>
                </c:pt>
                <c:pt idx="12" formatCode="0%">
                  <c:v>0.1857</c:v>
                </c:pt>
                <c:pt idx="13" formatCode="0%">
                  <c:v>0.1036</c:v>
                </c:pt>
                <c:pt idx="14" formatCode="0%">
                  <c:v>0.1333</c:v>
                </c:pt>
                <c:pt idx="15" formatCode="0%">
                  <c:v>9.5199999999999993E-2</c:v>
                </c:pt>
                <c:pt idx="17" formatCode="0%">
                  <c:v>0.18809999999999999</c:v>
                </c:pt>
                <c:pt idx="18" formatCode="0%">
                  <c:v>0.1017</c:v>
                </c:pt>
                <c:pt idx="19" formatCode="0%">
                  <c:v>0.125</c:v>
                </c:pt>
                <c:pt idx="21" formatCode="0%">
                  <c:v>0.17699999999999999</c:v>
                </c:pt>
                <c:pt idx="22" formatCode="0%">
                  <c:v>0.12809999999999999</c:v>
                </c:pt>
                <c:pt idx="23" formatCode="0%">
                  <c:v>0.1067</c:v>
                </c:pt>
                <c:pt idx="25" formatCode="0%">
                  <c:v>7.1900000000000006E-2</c:v>
                </c:pt>
                <c:pt idx="26" formatCode="0%">
                  <c:v>7.3200000000000001E-2</c:v>
                </c:pt>
                <c:pt idx="27" formatCode="0%">
                  <c:v>0.14940000000000001</c:v>
                </c:pt>
                <c:pt idx="28" formatCode="0%">
                  <c:v>0.122</c:v>
                </c:pt>
                <c:pt idx="29" formatCode="0%">
                  <c:v>0.17610000000000001</c:v>
                </c:pt>
                <c:pt idx="30" formatCode="0%">
                  <c:v>0.1532</c:v>
                </c:pt>
                <c:pt idx="32" formatCode="0%">
                  <c:v>0</c:v>
                </c:pt>
                <c:pt idx="33" formatCode="0%">
                  <c:v>1</c:v>
                </c:pt>
                <c:pt idx="34" formatCode="0%">
                  <c:v>0</c:v>
                </c:pt>
              </c:numCache>
            </c:numRef>
          </c:val>
          <c:extLst>
            <c:ext xmlns:c16="http://schemas.microsoft.com/office/drawing/2014/chart" uri="{C3380CC4-5D6E-409C-BE32-E72D297353CC}">
              <c16:uniqueId val="{00000015-3F25-4CD7-A8AC-DC5272C0FAF4}"/>
            </c:ext>
          </c:extLst>
        </c:ser>
        <c:ser>
          <c:idx val="2"/>
          <c:order val="2"/>
          <c:tx>
            <c:strRef>
              <c:f>tables!$H$37</c:f>
              <c:strCache>
                <c:ptCount val="1"/>
                <c:pt idx="0">
                  <c:v>Sì</c:v>
                </c:pt>
              </c:strCache>
            </c:strRef>
          </c:tx>
          <c:spPr>
            <a:solidFill>
              <a:srgbClr val="93D050"/>
            </a:solidFill>
          </c:spPr>
          <c:invertIfNegative val="0"/>
          <c:dLbls>
            <c:dLbl>
              <c:idx val="0"/>
              <c:numFmt formatCode="0.0%" sourceLinked="0"/>
              <c:spPr>
                <a:solidFill>
                  <a:srgbClr val="93D050"/>
                </a:solidFill>
                <a:ln>
                  <a:noFill/>
                </a:ln>
                <a:effectLst/>
              </c:spPr>
              <c:txPr>
                <a:bodyPr wrap="square" lIns="0" tIns="0" rIns="0" bIns="0" anchor="ctr">
                  <a:spAutoFit/>
                </a:bodyPr>
                <a:lstStyle/>
                <a:p>
                  <a:pPr>
                    <a:defRPr/>
                  </a:pPr>
                  <a:endParaRPr lang="it-IT"/>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6-3F25-4CD7-A8AC-DC5272C0FAF4}"/>
                </c:ext>
              </c:extLst>
            </c:dLbl>
            <c:dLbl>
              <c:idx val="1"/>
              <c:delete val="1"/>
              <c:extLst>
                <c:ext xmlns:c15="http://schemas.microsoft.com/office/drawing/2012/chart" uri="{CE6537A1-D6FC-4f65-9D91-7224C49458BB}"/>
                <c:ext xmlns:c16="http://schemas.microsoft.com/office/drawing/2014/chart" uri="{C3380CC4-5D6E-409C-BE32-E72D297353CC}">
                  <c16:uniqueId val="{00000017-3F25-4CD7-A8AC-DC5272C0FAF4}"/>
                </c:ext>
              </c:extLst>
            </c:dLbl>
            <c:dLbl>
              <c:idx val="4"/>
              <c:delete val="1"/>
              <c:extLst>
                <c:ext xmlns:c15="http://schemas.microsoft.com/office/drawing/2012/chart" uri="{CE6537A1-D6FC-4f65-9D91-7224C49458BB}"/>
                <c:ext xmlns:c16="http://schemas.microsoft.com/office/drawing/2014/chart" uri="{C3380CC4-5D6E-409C-BE32-E72D297353CC}">
                  <c16:uniqueId val="{00000018-3F25-4CD7-A8AC-DC5272C0FAF4}"/>
                </c:ext>
              </c:extLst>
            </c:dLbl>
            <c:dLbl>
              <c:idx val="11"/>
              <c:delete val="1"/>
              <c:extLst>
                <c:ext xmlns:c15="http://schemas.microsoft.com/office/drawing/2012/chart" uri="{CE6537A1-D6FC-4f65-9D91-7224C49458BB}"/>
                <c:ext xmlns:c16="http://schemas.microsoft.com/office/drawing/2014/chart" uri="{C3380CC4-5D6E-409C-BE32-E72D297353CC}">
                  <c16:uniqueId val="{00000019-3F25-4CD7-A8AC-DC5272C0FAF4}"/>
                </c:ext>
              </c:extLst>
            </c:dLbl>
            <c:dLbl>
              <c:idx val="16"/>
              <c:delete val="1"/>
              <c:extLst>
                <c:ext xmlns:c15="http://schemas.microsoft.com/office/drawing/2012/chart" uri="{CE6537A1-D6FC-4f65-9D91-7224C49458BB}"/>
                <c:ext xmlns:c16="http://schemas.microsoft.com/office/drawing/2014/chart" uri="{C3380CC4-5D6E-409C-BE32-E72D297353CC}">
                  <c16:uniqueId val="{0000001A-3F25-4CD7-A8AC-DC5272C0FAF4}"/>
                </c:ext>
              </c:extLst>
            </c:dLbl>
            <c:dLbl>
              <c:idx val="20"/>
              <c:delete val="1"/>
              <c:extLst>
                <c:ext xmlns:c15="http://schemas.microsoft.com/office/drawing/2012/chart" uri="{CE6537A1-D6FC-4f65-9D91-7224C49458BB}"/>
                <c:ext xmlns:c16="http://schemas.microsoft.com/office/drawing/2014/chart" uri="{C3380CC4-5D6E-409C-BE32-E72D297353CC}">
                  <c16:uniqueId val="{0000001B-3F25-4CD7-A8AC-DC5272C0FAF4}"/>
                </c:ext>
              </c:extLst>
            </c:dLbl>
            <c:dLbl>
              <c:idx val="24"/>
              <c:delete val="1"/>
              <c:extLst>
                <c:ext xmlns:c15="http://schemas.microsoft.com/office/drawing/2012/chart" uri="{CE6537A1-D6FC-4f65-9D91-7224C49458BB}"/>
                <c:ext xmlns:c16="http://schemas.microsoft.com/office/drawing/2014/chart" uri="{C3380CC4-5D6E-409C-BE32-E72D297353CC}">
                  <c16:uniqueId val="{0000001C-3F25-4CD7-A8AC-DC5272C0FAF4}"/>
                </c:ext>
              </c:extLst>
            </c:dLbl>
            <c:dLbl>
              <c:idx val="31"/>
              <c:delete val="1"/>
              <c:extLst>
                <c:ext xmlns:c15="http://schemas.microsoft.com/office/drawing/2012/chart" uri="{CE6537A1-D6FC-4f65-9D91-7224C49458BB}"/>
                <c:ext xmlns:c16="http://schemas.microsoft.com/office/drawing/2014/chart" uri="{C3380CC4-5D6E-409C-BE32-E72D297353CC}">
                  <c16:uniqueId val="{0000001D-3F25-4CD7-A8AC-DC5272C0FAF4}"/>
                </c:ext>
              </c:extLst>
            </c:dLbl>
            <c:dLbl>
              <c:idx val="32"/>
              <c:delete val="1"/>
              <c:extLst>
                <c:ext xmlns:c15="http://schemas.microsoft.com/office/drawing/2012/chart" uri="{CE6537A1-D6FC-4f65-9D91-7224C49458BB}"/>
                <c:ext xmlns:c16="http://schemas.microsoft.com/office/drawing/2014/chart" uri="{C3380CC4-5D6E-409C-BE32-E72D297353CC}">
                  <c16:uniqueId val="{0000001E-3F25-4CD7-A8AC-DC5272C0FAF4}"/>
                </c:ext>
              </c:extLst>
            </c:dLbl>
            <c:dLbl>
              <c:idx val="33"/>
              <c:delete val="1"/>
              <c:extLst>
                <c:ext xmlns:c15="http://schemas.microsoft.com/office/drawing/2012/chart" uri="{CE6537A1-D6FC-4f65-9D91-7224C49458BB}"/>
                <c:ext xmlns:c16="http://schemas.microsoft.com/office/drawing/2014/chart" uri="{C3380CC4-5D6E-409C-BE32-E72D297353CC}">
                  <c16:uniqueId val="{0000001F-3F25-4CD7-A8AC-DC5272C0FAF4}"/>
                </c:ext>
              </c:extLst>
            </c:dLbl>
            <c:numFmt formatCode="0%" sourceLinked="0"/>
            <c:spPr>
              <a:solidFill>
                <a:srgbClr val="93D050"/>
              </a:solid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ext>
            </c:extLst>
          </c:dLbls>
          <c:cat>
            <c:strRef>
              <c:f>tables!$I$1:$AQ$1</c:f>
              <c:strCache>
                <c:ptCount val="35"/>
                <c:pt idx="0">
                  <c:v>Totale</c:v>
                </c:pt>
                <c:pt idx="2">
                  <c:v>Donna</c:v>
                </c:pt>
                <c:pt idx="3">
                  <c:v>Uomo</c:v>
                </c:pt>
                <c:pt idx="5">
                  <c:v>18-34 anni</c:v>
                </c:pt>
                <c:pt idx="6">
                  <c:v>35-44 anni</c:v>
                </c:pt>
                <c:pt idx="7">
                  <c:v>45-54 anni</c:v>
                </c:pt>
                <c:pt idx="8">
                  <c:v>55-64 anni</c:v>
                </c:pt>
                <c:pt idx="9">
                  <c:v>65-74 anni</c:v>
                </c:pt>
                <c:pt idx="10">
                  <c:v>75+ anni</c:v>
                </c:pt>
                <c:pt idx="12">
                  <c:v>Mare</c:v>
                </c:pt>
                <c:pt idx="13">
                  <c:v>Centro</c:v>
                </c:pt>
                <c:pt idx="14">
                  <c:v>Interno Nord</c:v>
                </c:pt>
                <c:pt idx="15">
                  <c:v>Interno Sud</c:v>
                </c:pt>
                <c:pt idx="17">
                  <c:v>elem./medie</c:v>
                </c:pt>
                <c:pt idx="18">
                  <c:v>diplomati</c:v>
                </c:pt>
                <c:pt idx="19">
                  <c:v>laureati</c:v>
                </c:pt>
                <c:pt idx="21">
                  <c:v>cl. inferiore</c:v>
                </c:pt>
                <c:pt idx="22">
                  <c:v>cl. media</c:v>
                </c:pt>
                <c:pt idx="23">
                  <c:v>cl. superiore</c:v>
                </c:pt>
                <c:pt idx="25">
                  <c:v>sinistra</c:v>
                </c:pt>
                <c:pt idx="26">
                  <c:v>centro</c:v>
                </c:pt>
                <c:pt idx="27">
                  <c:v>destra</c:v>
                </c:pt>
                <c:pt idx="28">
                  <c:v>non incasellantisi</c:v>
                </c:pt>
                <c:pt idx="29">
                  <c:v>apolitici</c:v>
                </c:pt>
                <c:pt idx="30">
                  <c:v>non rispondono</c:v>
                </c:pt>
                <c:pt idx="32">
                  <c:v>Voto: No</c:v>
                </c:pt>
                <c:pt idx="33">
                  <c:v>Voto: Forse</c:v>
                </c:pt>
                <c:pt idx="34">
                  <c:v>Voto: Sì</c:v>
                </c:pt>
              </c:strCache>
            </c:strRef>
          </c:cat>
          <c:val>
            <c:numRef>
              <c:f>tables!$I$37:$AQ$37</c:f>
              <c:numCache>
                <c:formatCode>General</c:formatCode>
                <c:ptCount val="35"/>
                <c:pt idx="0" formatCode="0.0%">
                  <c:v>0.7743000000000001</c:v>
                </c:pt>
                <c:pt idx="2" formatCode="0%">
                  <c:v>0.75599999999999989</c:v>
                </c:pt>
                <c:pt idx="3" formatCode="0%">
                  <c:v>0.79510000000000003</c:v>
                </c:pt>
                <c:pt idx="5" formatCode="0%">
                  <c:v>0.70079999999999998</c:v>
                </c:pt>
                <c:pt idx="6" formatCode="0%">
                  <c:v>0.70709999999999995</c:v>
                </c:pt>
                <c:pt idx="7" formatCode="0%">
                  <c:v>0.8417</c:v>
                </c:pt>
                <c:pt idx="8" formatCode="0%">
                  <c:v>0.80650000000000011</c:v>
                </c:pt>
                <c:pt idx="9" formatCode="0%">
                  <c:v>0.81440000000000001</c:v>
                </c:pt>
                <c:pt idx="10" formatCode="0%">
                  <c:v>0.76319999999999988</c:v>
                </c:pt>
                <c:pt idx="12" formatCode="0%">
                  <c:v>0.70480000000000009</c:v>
                </c:pt>
                <c:pt idx="13" formatCode="0%">
                  <c:v>0.83209999999999995</c:v>
                </c:pt>
                <c:pt idx="14" formatCode="0%">
                  <c:v>0.73329999999999995</c:v>
                </c:pt>
                <c:pt idx="15" formatCode="0%">
                  <c:v>0.8</c:v>
                </c:pt>
                <c:pt idx="17" formatCode="0%">
                  <c:v>0.71779999999999999</c:v>
                </c:pt>
                <c:pt idx="18" formatCode="0%">
                  <c:v>0.80230000000000001</c:v>
                </c:pt>
                <c:pt idx="19" formatCode="0%">
                  <c:v>0.78469999999999995</c:v>
                </c:pt>
                <c:pt idx="21" formatCode="0%">
                  <c:v>0.7168000000000001</c:v>
                </c:pt>
                <c:pt idx="22" formatCode="0%">
                  <c:v>0.77800000000000002</c:v>
                </c:pt>
                <c:pt idx="23" formatCode="0%">
                  <c:v>0.80669999999999997</c:v>
                </c:pt>
                <c:pt idx="25" formatCode="0%">
                  <c:v>0.87580000000000002</c:v>
                </c:pt>
                <c:pt idx="26" formatCode="0%">
                  <c:v>0.85370000000000001</c:v>
                </c:pt>
                <c:pt idx="27" formatCode="0%">
                  <c:v>0.7792</c:v>
                </c:pt>
                <c:pt idx="28" formatCode="0%">
                  <c:v>0.78049999999999997</c:v>
                </c:pt>
                <c:pt idx="29" formatCode="0%">
                  <c:v>0.65410000000000001</c:v>
                </c:pt>
                <c:pt idx="30" formatCode="0%">
                  <c:v>0.76580000000000004</c:v>
                </c:pt>
                <c:pt idx="32" formatCode="0%">
                  <c:v>0</c:v>
                </c:pt>
                <c:pt idx="33" formatCode="0%">
                  <c:v>0</c:v>
                </c:pt>
                <c:pt idx="34" formatCode="0%">
                  <c:v>1</c:v>
                </c:pt>
              </c:numCache>
            </c:numRef>
          </c:val>
          <c:extLst>
            <c:ext xmlns:c16="http://schemas.microsoft.com/office/drawing/2014/chart" uri="{C3380CC4-5D6E-409C-BE32-E72D297353CC}">
              <c16:uniqueId val="{00000020-3F25-4CD7-A8AC-DC5272C0FAF4}"/>
            </c:ext>
          </c:extLst>
        </c:ser>
        <c:dLbls>
          <c:dLblPos val="ctr"/>
          <c:showLegendKey val="0"/>
          <c:showVal val="1"/>
          <c:showCatName val="0"/>
          <c:showSerName val="0"/>
          <c:showPercent val="0"/>
          <c:showBubbleSize val="0"/>
        </c:dLbls>
        <c:gapWidth val="10"/>
        <c:overlap val="100"/>
        <c:axId val="155824552"/>
        <c:axId val="155822592"/>
      </c:barChart>
      <c:catAx>
        <c:axId val="155824552"/>
        <c:scaling>
          <c:orientation val="minMax"/>
        </c:scaling>
        <c:delete val="0"/>
        <c:axPos val="b"/>
        <c:numFmt formatCode="General" sourceLinked="1"/>
        <c:majorTickMark val="out"/>
        <c:minorTickMark val="none"/>
        <c:tickLblPos val="nextTo"/>
        <c:txPr>
          <a:bodyPr rot="-1620000"/>
          <a:lstStyle/>
          <a:p>
            <a:pPr>
              <a:defRPr sz="900" b="1"/>
            </a:pPr>
            <a:endParaRPr lang="it-IT"/>
          </a:p>
        </c:txPr>
        <c:crossAx val="155822592"/>
        <c:crosses val="autoZero"/>
        <c:auto val="1"/>
        <c:lblAlgn val="ctr"/>
        <c:lblOffset val="100"/>
        <c:noMultiLvlLbl val="0"/>
      </c:catAx>
      <c:valAx>
        <c:axId val="155822592"/>
        <c:scaling>
          <c:orientation val="minMax"/>
          <c:max val="1"/>
          <c:min val="0"/>
        </c:scaling>
        <c:delete val="0"/>
        <c:axPos val="l"/>
        <c:majorGridlines/>
        <c:numFmt formatCode="0%" sourceLinked="0"/>
        <c:majorTickMark val="out"/>
        <c:minorTickMark val="none"/>
        <c:tickLblPos val="nextTo"/>
        <c:crossAx val="155824552"/>
        <c:crosses val="autoZero"/>
        <c:crossBetween val="between"/>
        <c:majorUnit val="0.2"/>
        <c:minorUnit val="0.1"/>
      </c:valAx>
    </c:plotArea>
    <c:legend>
      <c:legendPos val="b"/>
      <c:layout>
        <c:manualLayout>
          <c:xMode val="edge"/>
          <c:yMode val="edge"/>
          <c:x val="0"/>
          <c:y val="0.81520472012240275"/>
          <c:w val="0.99493218977229425"/>
          <c:h val="0.18476813117725485"/>
        </c:manualLayout>
      </c:layout>
      <c:overlay val="0"/>
      <c:txPr>
        <a:bodyPr/>
        <a:lstStyle/>
        <a:p>
          <a:pPr>
            <a:defRPr b="1"/>
          </a:pPr>
          <a:endParaRPr lang="it-IT"/>
        </a:p>
      </c:txPr>
    </c:legend>
    <c:plotVisOnly val="1"/>
    <c:dispBlanksAs val="gap"/>
    <c:showDLblsOverMax val="0"/>
  </c:chart>
  <c:spPr>
    <a:ln>
      <a:noFill/>
    </a:ln>
  </c:spPr>
  <c:txPr>
    <a:bodyPr/>
    <a:lstStyle/>
    <a:p>
      <a:pPr>
        <a:defRPr>
          <a:latin typeface="Bookman Old Style" pitchFamily="18" charset="0"/>
        </a:defRPr>
      </a:pPr>
      <a:endParaRPr lang="it-IT"/>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50"/>
      <c:hPercent val="75"/>
      <c:rotY val="0"/>
      <c:depthPercent val="100"/>
      <c:rAngAx val="0"/>
    </c:view3D>
    <c:floor>
      <c:thickness val="0"/>
    </c:floor>
    <c:sideWall>
      <c:thickness val="0"/>
    </c:sideWall>
    <c:backWall>
      <c:thickness val="0"/>
    </c:backWall>
    <c:plotArea>
      <c:layout>
        <c:manualLayout>
          <c:layoutTarget val="inner"/>
          <c:xMode val="edge"/>
          <c:yMode val="edge"/>
          <c:x val="0.40499331697690394"/>
          <c:y val="0.4418258531398484"/>
          <c:w val="0.38903373324852497"/>
          <c:h val="0.38906732053230186"/>
        </c:manualLayout>
      </c:layout>
      <c:pie3DChart>
        <c:varyColors val="1"/>
        <c:ser>
          <c:idx val="0"/>
          <c:order val="0"/>
          <c:spPr>
            <a:gradFill>
              <a:gsLst>
                <a:gs pos="0">
                  <a:srgbClr val="006600"/>
                </a:gs>
                <a:gs pos="50000">
                  <a:srgbClr val="008000"/>
                </a:gs>
                <a:gs pos="100000">
                  <a:srgbClr val="92D050"/>
                </a:gs>
              </a:gsLst>
              <a:lin ang="2700000" scaled="1"/>
            </a:gra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plosion val="4"/>
          <c:dPt>
            <c:idx val="0"/>
            <c:bubble3D val="0"/>
            <c:spPr>
              <a:gradFill flip="none" rotWithShape="1">
                <a:gsLst>
                  <a:gs pos="100000">
                    <a:srgbClr val="FFC000"/>
                  </a:gs>
                  <a:gs pos="0">
                    <a:srgbClr val="FF0000"/>
                  </a:gs>
                </a:gsLst>
                <a:lin ang="8100000" scaled="1"/>
                <a:tileRect/>
              </a:gra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1-A57E-4263-8593-425ED17BE24B}"/>
              </c:ext>
            </c:extLst>
          </c:dPt>
          <c:dPt>
            <c:idx val="1"/>
            <c:bubble3D val="0"/>
            <c:spPr>
              <a:solidFill>
                <a:srgbClr val="B8DEE8"/>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3-A57E-4263-8593-425ED17BE24B}"/>
              </c:ext>
            </c:extLst>
          </c:dPt>
          <c:dPt>
            <c:idx val="2"/>
            <c:bubble3D val="0"/>
            <c:spPr>
              <a:gradFill flip="none" rotWithShape="1">
                <a:gsLst>
                  <a:gs pos="100000">
                    <a:srgbClr val="93D050"/>
                  </a:gs>
                  <a:gs pos="0">
                    <a:srgbClr val="006600"/>
                  </a:gs>
                </a:gsLst>
                <a:lin ang="0" scaled="1"/>
                <a:tileRect/>
              </a:gra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5-A57E-4263-8593-425ED17BE24B}"/>
              </c:ext>
            </c:extLst>
          </c:dPt>
          <c:dPt>
            <c:idx val="3"/>
            <c:bubble3D val="0"/>
            <c:spPr>
              <a:solidFill>
                <a:srgbClr val="A6A6A6"/>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7-A57E-4263-8593-425ED17BE24B}"/>
              </c:ext>
            </c:extLst>
          </c:dPt>
          <c:dPt>
            <c:idx val="4"/>
            <c:bubble3D val="0"/>
            <c:spPr>
              <a:solidFill>
                <a:srgbClr val="FF990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9-A57E-4263-8593-425ED17BE24B}"/>
              </c:ext>
            </c:extLst>
          </c:dPt>
          <c:dPt>
            <c:idx val="5"/>
            <c:bubble3D val="0"/>
            <c:spPr>
              <a:solidFill>
                <a:srgbClr val="FFD03B"/>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B-A57E-4263-8593-425ED17BE24B}"/>
              </c:ext>
            </c:extLst>
          </c:dPt>
          <c:dPt>
            <c:idx val="6"/>
            <c:bubble3D val="0"/>
            <c:spPr>
              <a:solidFill>
                <a:srgbClr val="CCFF99"/>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D-A57E-4263-8593-425ED17BE24B}"/>
              </c:ext>
            </c:extLst>
          </c:dPt>
          <c:dPt>
            <c:idx val="7"/>
            <c:bubble3D val="0"/>
            <c:spPr>
              <a:solidFill>
                <a:srgbClr val="75DD75"/>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0F-A57E-4263-8593-425ED17BE24B}"/>
              </c:ext>
            </c:extLst>
          </c:dPt>
          <c:dPt>
            <c:idx val="8"/>
            <c:bubble3D val="0"/>
            <c:spPr>
              <a:solidFill>
                <a:srgbClr val="92D05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11-A57E-4263-8593-425ED17BE24B}"/>
              </c:ext>
            </c:extLst>
          </c:dPt>
          <c:dPt>
            <c:idx val="9"/>
            <c:bubble3D val="0"/>
            <c:spPr>
              <a:solidFill>
                <a:srgbClr val="00800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13-A57E-4263-8593-425ED17BE24B}"/>
              </c:ext>
            </c:extLst>
          </c:dPt>
          <c:dPt>
            <c:idx val="10"/>
            <c:bubble3D val="0"/>
            <c:spPr>
              <a:solidFill>
                <a:srgbClr val="006600"/>
              </a:solidFill>
              <a:ln w="25400">
                <a:noFill/>
              </a:ln>
              <a:effectLst>
                <a:outerShdw blurRad="50800" dist="38100" dir="5400000" algn="t" rotWithShape="0">
                  <a:prstClr val="black">
                    <a:alpha val="40000"/>
                  </a:prstClr>
                </a:outerShdw>
              </a:effectLst>
              <a:scene3d>
                <a:camera prst="orthographicFront"/>
                <a:lightRig rig="threePt" dir="t"/>
              </a:scene3d>
              <a:sp3d prstMaterial="plastic">
                <a:bevelT w="152400" h="152400"/>
                <a:bevelB w="152400" h="152400"/>
              </a:sp3d>
            </c:spPr>
            <c:extLst>
              <c:ext xmlns:c16="http://schemas.microsoft.com/office/drawing/2014/chart" uri="{C3380CC4-5D6E-409C-BE32-E72D297353CC}">
                <c16:uniqueId val="{00000015-A57E-4263-8593-425ED17BE24B}"/>
              </c:ext>
            </c:extLst>
          </c:dPt>
          <c:dLbls>
            <c:dLbl>
              <c:idx val="1"/>
              <c:layout>
                <c:manualLayout>
                  <c:x val="2.2284122562674195E-2"/>
                  <c:y val="-3.8011695906432857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A57E-4263-8593-425ED17BE24B}"/>
                </c:ext>
              </c:extLst>
            </c:dLbl>
            <c:dLbl>
              <c:idx val="2"/>
              <c:layout>
                <c:manualLayout>
                  <c:x val="-1.3927576601671411E-2"/>
                  <c:y val="0.12865497076023391"/>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A57E-4263-8593-425ED17BE24B}"/>
                </c:ext>
              </c:extLst>
            </c:dLbl>
            <c:numFmt formatCode="0.0%" sourceLinked="0"/>
            <c:spPr>
              <a:noFill/>
              <a:ln>
                <a:noFill/>
              </a:ln>
              <a:effectLst/>
            </c:spPr>
            <c:txPr>
              <a:bodyPr/>
              <a:lstStyle/>
              <a:p>
                <a:pPr>
                  <a:defRPr sz="1400" b="1">
                    <a:latin typeface="Bookman Old Style" pitchFamily="18" charset="0"/>
                  </a:defRPr>
                </a:pPr>
                <a:endParaRPr lang="it-IT"/>
              </a:p>
            </c:txPr>
            <c:dLblPos val="outEnd"/>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tables!$F$202:$F$205</c:f>
              <c:strCache>
                <c:ptCount val="4"/>
                <c:pt idx="0">
                  <c:v>Molto male/male</c:v>
                </c:pt>
                <c:pt idx="1">
                  <c:v>Così così/abb. bene</c:v>
                </c:pt>
                <c:pt idx="2">
                  <c:v>Bene/molto bene</c:v>
                </c:pt>
                <c:pt idx="3">
                  <c:v>Non so</c:v>
                </c:pt>
              </c:strCache>
            </c:strRef>
          </c:cat>
          <c:val>
            <c:numRef>
              <c:f>tables!$G$202:$G$205</c:f>
              <c:numCache>
                <c:formatCode>0.0%</c:formatCode>
                <c:ptCount val="4"/>
                <c:pt idx="0">
                  <c:v>0.1757</c:v>
                </c:pt>
                <c:pt idx="1">
                  <c:v>0.52859999999999996</c:v>
                </c:pt>
                <c:pt idx="2">
                  <c:v>0.2286</c:v>
                </c:pt>
                <c:pt idx="3">
                  <c:v>6.7099999999999993E-2</c:v>
                </c:pt>
              </c:numCache>
            </c:numRef>
          </c:val>
          <c:extLst>
            <c:ext xmlns:c16="http://schemas.microsoft.com/office/drawing/2014/chart" uri="{C3380CC4-5D6E-409C-BE32-E72D297353CC}">
              <c16:uniqueId val="{00000016-A57E-4263-8593-425ED17BE24B}"/>
            </c:ext>
          </c:extLst>
        </c:ser>
        <c:dLbls>
          <c:dLblPos val="outEnd"/>
          <c:showLegendKey val="0"/>
          <c:showVal val="1"/>
          <c:showCatName val="0"/>
          <c:showSerName val="0"/>
          <c:showPercent val="0"/>
          <c:showBubbleSize val="0"/>
          <c:showLeaderLines val="1"/>
        </c:dLbls>
      </c:pie3DChart>
      <c:spPr>
        <a:noFill/>
        <a:ln w="25400">
          <a:noFill/>
        </a:ln>
        <a:extLst>
          <a:ext uri="{909E8E84-426E-40DD-AFC4-6F175D3DCCD1}">
            <a14:hiddenFill xmlns:a14="http://schemas.microsoft.com/office/drawing/2010/main">
              <a:solidFill>
                <a:srgbClr val="FFFFFF"/>
              </a:solidFill>
            </a14:hiddenFill>
          </a:ext>
        </a:extLst>
      </c:spPr>
    </c:plotArea>
    <c:plotVisOnly val="1"/>
    <c:dispBlanksAs val="gap"/>
    <c:showDLblsOverMax val="0"/>
  </c:chart>
  <c:spPr>
    <a:noFill/>
    <a:ln>
      <a:noFill/>
    </a:ln>
  </c:sp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50"/>
      <c:hPercent val="75"/>
      <c:rotY val="0"/>
      <c:depthPercent val="100"/>
      <c:rAngAx val="0"/>
    </c:view3D>
    <c:floor>
      <c:thickness val="0"/>
    </c:floor>
    <c:sideWall>
      <c:thickness val="0"/>
    </c:sideWall>
    <c:backWall>
      <c:thickness val="0"/>
    </c:backWall>
    <c:plotArea>
      <c:layout>
        <c:manualLayout>
          <c:layoutTarget val="inner"/>
          <c:xMode val="edge"/>
          <c:yMode val="edge"/>
          <c:x val="2.5843769876954813E-2"/>
          <c:y val="0.25807316848551826"/>
          <c:w val="0.51995296814948233"/>
          <c:h val="0.52064629012871033"/>
        </c:manualLayout>
      </c:layout>
      <c:pie3DChart>
        <c:varyColors val="1"/>
        <c:dLbls>
          <c:dLblPos val="outEnd"/>
          <c:showLegendKey val="0"/>
          <c:showVal val="1"/>
          <c:showCatName val="0"/>
          <c:showSerName val="0"/>
          <c:showPercent val="0"/>
          <c:showBubbleSize val="0"/>
          <c:showLeaderLines val="0"/>
        </c:dLbls>
      </c:pie3DChart>
      <c:spPr>
        <a:noFill/>
        <a:ln w="25400">
          <a:noFill/>
        </a:ln>
        <a:extLst>
          <a:ext uri="{909E8E84-426E-40DD-AFC4-6F175D3DCCD1}">
            <a14:hiddenFill xmlns:a14="http://schemas.microsoft.com/office/drawing/2010/main">
              <a:solidFill>
                <a:srgbClr val="FFFFFF"/>
              </a:solidFill>
            </a14:hiddenFill>
          </a:ext>
        </a:extLst>
      </c:spPr>
    </c:plotArea>
    <c:plotVisOnly val="1"/>
    <c:dispBlanksAs val="gap"/>
    <c:showDLblsOverMax val="0"/>
  </c:chart>
  <c:spPr>
    <a:noFill/>
    <a:ln>
      <a:noFill/>
    </a:ln>
  </c:sp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879664851386147E-2"/>
          <c:y val="0.12045846309938392"/>
          <c:w val="0.93021463278556682"/>
          <c:h val="0.55531664413648241"/>
        </c:manualLayout>
      </c:layout>
      <c:barChart>
        <c:barDir val="col"/>
        <c:grouping val="percentStacked"/>
        <c:varyColors val="0"/>
        <c:ser>
          <c:idx val="0"/>
          <c:order val="0"/>
          <c:tx>
            <c:strRef>
              <c:f>tables!$H$202</c:f>
              <c:strCache>
                <c:ptCount val="1"/>
                <c:pt idx="0">
                  <c:v>Molto male/male</c:v>
                </c:pt>
              </c:strCache>
            </c:strRef>
          </c:tx>
          <c:spPr>
            <a:gradFill flip="none" rotWithShape="1">
              <a:gsLst>
                <a:gs pos="100000">
                  <a:srgbClr val="FFC000"/>
                </a:gs>
                <a:gs pos="0">
                  <a:srgbClr val="FF0000"/>
                </a:gs>
              </a:gsLst>
              <a:lin ang="8100000" scaled="1"/>
              <a:tileRect/>
            </a:gradFill>
          </c:spPr>
          <c:invertIfNegative val="0"/>
          <c:dLbls>
            <c:dLbl>
              <c:idx val="0"/>
              <c:numFmt formatCode="0.0%" sourceLinked="0"/>
              <c:spPr>
                <a:gradFill flip="none" rotWithShape="1">
                  <a:gsLst>
                    <a:gs pos="100000">
                      <a:srgbClr val="FFC000"/>
                    </a:gs>
                    <a:gs pos="0">
                      <a:srgbClr val="FF0000"/>
                    </a:gs>
                  </a:gsLst>
                  <a:lin ang="8100000" scaled="1"/>
                  <a:tileRect/>
                </a:gradFill>
                <a:ln>
                  <a:noFill/>
                </a:ln>
                <a:effectLst/>
              </c:spPr>
              <c:txPr>
                <a:bodyPr wrap="square" lIns="0" tIns="0" rIns="0" bIns="0" anchor="ctr">
                  <a:spAutoFit/>
                </a:bodyPr>
                <a:lstStyle/>
                <a:p>
                  <a:pPr>
                    <a:defRPr>
                      <a:solidFill>
                        <a:srgbClr val="FEFFFF"/>
                      </a:solidFill>
                    </a:defRPr>
                  </a:pPr>
                  <a:endParaRPr lang="it-IT"/>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023A-416C-BDAF-6C20E122775A}"/>
                </c:ext>
              </c:extLst>
            </c:dLbl>
            <c:dLbl>
              <c:idx val="1"/>
              <c:delete val="1"/>
              <c:extLst>
                <c:ext xmlns:c15="http://schemas.microsoft.com/office/drawing/2012/chart" uri="{CE6537A1-D6FC-4f65-9D91-7224C49458BB}"/>
                <c:ext xmlns:c16="http://schemas.microsoft.com/office/drawing/2014/chart" uri="{C3380CC4-5D6E-409C-BE32-E72D297353CC}">
                  <c16:uniqueId val="{00000001-023A-416C-BDAF-6C20E122775A}"/>
                </c:ext>
              </c:extLst>
            </c:dLbl>
            <c:dLbl>
              <c:idx val="4"/>
              <c:delete val="1"/>
              <c:extLst>
                <c:ext xmlns:c15="http://schemas.microsoft.com/office/drawing/2012/chart" uri="{CE6537A1-D6FC-4f65-9D91-7224C49458BB}"/>
                <c:ext xmlns:c16="http://schemas.microsoft.com/office/drawing/2014/chart" uri="{C3380CC4-5D6E-409C-BE32-E72D297353CC}">
                  <c16:uniqueId val="{00000002-023A-416C-BDAF-6C20E122775A}"/>
                </c:ext>
              </c:extLst>
            </c:dLbl>
            <c:dLbl>
              <c:idx val="11"/>
              <c:delete val="1"/>
              <c:extLst>
                <c:ext xmlns:c15="http://schemas.microsoft.com/office/drawing/2012/chart" uri="{CE6537A1-D6FC-4f65-9D91-7224C49458BB}"/>
                <c:ext xmlns:c16="http://schemas.microsoft.com/office/drawing/2014/chart" uri="{C3380CC4-5D6E-409C-BE32-E72D297353CC}">
                  <c16:uniqueId val="{00000003-023A-416C-BDAF-6C20E122775A}"/>
                </c:ext>
              </c:extLst>
            </c:dLbl>
            <c:dLbl>
              <c:idx val="16"/>
              <c:delete val="1"/>
              <c:extLst>
                <c:ext xmlns:c15="http://schemas.microsoft.com/office/drawing/2012/chart" uri="{CE6537A1-D6FC-4f65-9D91-7224C49458BB}"/>
                <c:ext xmlns:c16="http://schemas.microsoft.com/office/drawing/2014/chart" uri="{C3380CC4-5D6E-409C-BE32-E72D297353CC}">
                  <c16:uniqueId val="{00000004-023A-416C-BDAF-6C20E122775A}"/>
                </c:ext>
              </c:extLst>
            </c:dLbl>
            <c:dLbl>
              <c:idx val="20"/>
              <c:delete val="1"/>
              <c:extLst>
                <c:ext xmlns:c15="http://schemas.microsoft.com/office/drawing/2012/chart" uri="{CE6537A1-D6FC-4f65-9D91-7224C49458BB}"/>
                <c:ext xmlns:c16="http://schemas.microsoft.com/office/drawing/2014/chart" uri="{C3380CC4-5D6E-409C-BE32-E72D297353CC}">
                  <c16:uniqueId val="{00000005-023A-416C-BDAF-6C20E122775A}"/>
                </c:ext>
              </c:extLst>
            </c:dLbl>
            <c:dLbl>
              <c:idx val="24"/>
              <c:delete val="1"/>
              <c:extLst>
                <c:ext xmlns:c15="http://schemas.microsoft.com/office/drawing/2012/chart" uri="{CE6537A1-D6FC-4f65-9D91-7224C49458BB}"/>
                <c:ext xmlns:c16="http://schemas.microsoft.com/office/drawing/2014/chart" uri="{C3380CC4-5D6E-409C-BE32-E72D297353CC}">
                  <c16:uniqueId val="{00000006-023A-416C-BDAF-6C20E122775A}"/>
                </c:ext>
              </c:extLst>
            </c:dLbl>
            <c:dLbl>
              <c:idx val="31"/>
              <c:delete val="1"/>
              <c:extLst>
                <c:ext xmlns:c15="http://schemas.microsoft.com/office/drawing/2012/chart" uri="{CE6537A1-D6FC-4f65-9D91-7224C49458BB}"/>
                <c:ext xmlns:c16="http://schemas.microsoft.com/office/drawing/2014/chart" uri="{C3380CC4-5D6E-409C-BE32-E72D297353CC}">
                  <c16:uniqueId val="{00000007-023A-416C-BDAF-6C20E122775A}"/>
                </c:ext>
              </c:extLst>
            </c:dLbl>
            <c:numFmt formatCode="0%" sourceLinked="0"/>
            <c:spPr>
              <a:gradFill flip="none" rotWithShape="1">
                <a:gsLst>
                  <a:gs pos="100000">
                    <a:srgbClr val="FFC000"/>
                  </a:gs>
                  <a:gs pos="0">
                    <a:srgbClr val="FF0000"/>
                  </a:gs>
                </a:gsLst>
                <a:lin ang="8100000" scaled="1"/>
                <a:tileRect/>
              </a:gradFill>
              <a:ln>
                <a:noFill/>
              </a:ln>
              <a:effectLst/>
            </c:spPr>
            <c:txPr>
              <a:bodyPr wrap="square" lIns="0" tIns="0" rIns="0" bIns="0" anchor="ctr">
                <a:spAutoFit/>
              </a:bodyPr>
              <a:lstStyle/>
              <a:p>
                <a:pPr>
                  <a:defRPr>
                    <a:solidFill>
                      <a:srgbClr val="FEFFFF"/>
                    </a:solidFill>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ext>
            </c:extLst>
          </c:dLbls>
          <c:cat>
            <c:strRef>
              <c:f>tables!$I$1:$AQ$1</c:f>
              <c:strCache>
                <c:ptCount val="35"/>
                <c:pt idx="0">
                  <c:v>Totale</c:v>
                </c:pt>
                <c:pt idx="2">
                  <c:v>Donna</c:v>
                </c:pt>
                <c:pt idx="3">
                  <c:v>Uomo</c:v>
                </c:pt>
                <c:pt idx="5">
                  <c:v>18-34 anni</c:v>
                </c:pt>
                <c:pt idx="6">
                  <c:v>35-44 anni</c:v>
                </c:pt>
                <c:pt idx="7">
                  <c:v>45-54 anni</c:v>
                </c:pt>
                <c:pt idx="8">
                  <c:v>55-64 anni</c:v>
                </c:pt>
                <c:pt idx="9">
                  <c:v>65-74 anni</c:v>
                </c:pt>
                <c:pt idx="10">
                  <c:v>75+ anni</c:v>
                </c:pt>
                <c:pt idx="12">
                  <c:v>Mare</c:v>
                </c:pt>
                <c:pt idx="13">
                  <c:v>Centro</c:v>
                </c:pt>
                <c:pt idx="14">
                  <c:v>Interno Nord</c:v>
                </c:pt>
                <c:pt idx="15">
                  <c:v>Interno Sud</c:v>
                </c:pt>
                <c:pt idx="17">
                  <c:v>elem./medie</c:v>
                </c:pt>
                <c:pt idx="18">
                  <c:v>diplomati</c:v>
                </c:pt>
                <c:pt idx="19">
                  <c:v>laureati</c:v>
                </c:pt>
                <c:pt idx="21">
                  <c:v>cl. inferiore</c:v>
                </c:pt>
                <c:pt idx="22">
                  <c:v>cl. media</c:v>
                </c:pt>
                <c:pt idx="23">
                  <c:v>cl. superiore</c:v>
                </c:pt>
                <c:pt idx="25">
                  <c:v>sinistra</c:v>
                </c:pt>
                <c:pt idx="26">
                  <c:v>centro</c:v>
                </c:pt>
                <c:pt idx="27">
                  <c:v>destra</c:v>
                </c:pt>
                <c:pt idx="28">
                  <c:v>non incasellantisi</c:v>
                </c:pt>
                <c:pt idx="29">
                  <c:v>apolitici</c:v>
                </c:pt>
                <c:pt idx="30">
                  <c:v>non rispondono</c:v>
                </c:pt>
                <c:pt idx="32">
                  <c:v>Voto: No</c:v>
                </c:pt>
                <c:pt idx="33">
                  <c:v>Voto: Forse</c:v>
                </c:pt>
                <c:pt idx="34">
                  <c:v>Voto: Sì</c:v>
                </c:pt>
              </c:strCache>
            </c:strRef>
          </c:cat>
          <c:val>
            <c:numRef>
              <c:f>tables!$I$202:$AQ$202</c:f>
              <c:numCache>
                <c:formatCode>General</c:formatCode>
                <c:ptCount val="35"/>
                <c:pt idx="0" formatCode="0.0%">
                  <c:v>0.1757</c:v>
                </c:pt>
                <c:pt idx="2" formatCode="0%">
                  <c:v>0.16620000000000001</c:v>
                </c:pt>
                <c:pt idx="3" formatCode="0%">
                  <c:v>0.1865</c:v>
                </c:pt>
                <c:pt idx="5" formatCode="0%">
                  <c:v>0.1575</c:v>
                </c:pt>
                <c:pt idx="6" formatCode="0%">
                  <c:v>0.1313</c:v>
                </c:pt>
                <c:pt idx="7" formatCode="0%">
                  <c:v>0.21579999999999999</c:v>
                </c:pt>
                <c:pt idx="8" formatCode="0%">
                  <c:v>0.1613</c:v>
                </c:pt>
                <c:pt idx="9" formatCode="0%">
                  <c:v>0.19589999999999999</c:v>
                </c:pt>
                <c:pt idx="10" formatCode="0%">
                  <c:v>0.18420000000000003</c:v>
                </c:pt>
                <c:pt idx="12" formatCode="0%">
                  <c:v>0.17620000000000002</c:v>
                </c:pt>
                <c:pt idx="13" formatCode="0%">
                  <c:v>0.1857</c:v>
                </c:pt>
                <c:pt idx="14" formatCode="0%">
                  <c:v>0.2</c:v>
                </c:pt>
                <c:pt idx="15" formatCode="0%">
                  <c:v>0.12380000000000001</c:v>
                </c:pt>
                <c:pt idx="17" formatCode="0%">
                  <c:v>0.1535</c:v>
                </c:pt>
                <c:pt idx="18" formatCode="0%">
                  <c:v>0.161</c:v>
                </c:pt>
                <c:pt idx="19" formatCode="0%">
                  <c:v>0.24309999999999998</c:v>
                </c:pt>
                <c:pt idx="21" formatCode="0%">
                  <c:v>0.1681</c:v>
                </c:pt>
                <c:pt idx="22" formatCode="0%">
                  <c:v>0.18760000000000002</c:v>
                </c:pt>
                <c:pt idx="23" formatCode="0%">
                  <c:v>0.1467</c:v>
                </c:pt>
                <c:pt idx="25" formatCode="0%">
                  <c:v>0.30070000000000002</c:v>
                </c:pt>
                <c:pt idx="26" formatCode="0%">
                  <c:v>0.122</c:v>
                </c:pt>
                <c:pt idx="27" formatCode="0%">
                  <c:v>0.1429</c:v>
                </c:pt>
                <c:pt idx="28" formatCode="0%">
                  <c:v>0.1341</c:v>
                </c:pt>
                <c:pt idx="29" formatCode="0%">
                  <c:v>0.16350000000000001</c:v>
                </c:pt>
                <c:pt idx="30" formatCode="0%">
                  <c:v>0.11710000000000001</c:v>
                </c:pt>
                <c:pt idx="32" formatCode="0%">
                  <c:v>0.1061</c:v>
                </c:pt>
                <c:pt idx="33" formatCode="0%">
                  <c:v>0.11960000000000001</c:v>
                </c:pt>
                <c:pt idx="34" formatCode="0%">
                  <c:v>0.19370000000000001</c:v>
                </c:pt>
              </c:numCache>
            </c:numRef>
          </c:val>
          <c:extLst>
            <c:ext xmlns:c16="http://schemas.microsoft.com/office/drawing/2014/chart" uri="{C3380CC4-5D6E-409C-BE32-E72D297353CC}">
              <c16:uniqueId val="{00000008-023A-416C-BDAF-6C20E122775A}"/>
            </c:ext>
          </c:extLst>
        </c:ser>
        <c:ser>
          <c:idx val="1"/>
          <c:order val="1"/>
          <c:tx>
            <c:strRef>
              <c:f>tables!$H$203</c:f>
              <c:strCache>
                <c:ptCount val="1"/>
                <c:pt idx="0">
                  <c:v>Così così/abb. bene</c:v>
                </c:pt>
              </c:strCache>
            </c:strRef>
          </c:tx>
          <c:spPr>
            <a:solidFill>
              <a:srgbClr val="B8DEE8"/>
            </a:solidFill>
          </c:spPr>
          <c:invertIfNegative val="0"/>
          <c:dLbls>
            <c:dLbl>
              <c:idx val="0"/>
              <c:numFmt formatCode="0.0%" sourceLinked="0"/>
              <c:spPr>
                <a:solidFill>
                  <a:srgbClr val="B8DEE8"/>
                </a:solidFill>
                <a:ln>
                  <a:noFill/>
                </a:ln>
                <a:effectLst/>
              </c:spPr>
              <c:txPr>
                <a:bodyPr wrap="square" lIns="0" tIns="0" rIns="0" bIns="0" anchor="ctr">
                  <a:spAutoFit/>
                </a:bodyPr>
                <a:lstStyle/>
                <a:p>
                  <a:pPr>
                    <a:defRPr/>
                  </a:pPr>
                  <a:endParaRPr lang="it-IT"/>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9-023A-416C-BDAF-6C20E122775A}"/>
                </c:ext>
              </c:extLst>
            </c:dLbl>
            <c:dLbl>
              <c:idx val="1"/>
              <c:delete val="1"/>
              <c:extLst>
                <c:ext xmlns:c15="http://schemas.microsoft.com/office/drawing/2012/chart" uri="{CE6537A1-D6FC-4f65-9D91-7224C49458BB}"/>
                <c:ext xmlns:c16="http://schemas.microsoft.com/office/drawing/2014/chart" uri="{C3380CC4-5D6E-409C-BE32-E72D297353CC}">
                  <c16:uniqueId val="{0000000A-023A-416C-BDAF-6C20E122775A}"/>
                </c:ext>
              </c:extLst>
            </c:dLbl>
            <c:dLbl>
              <c:idx val="4"/>
              <c:delete val="1"/>
              <c:extLst>
                <c:ext xmlns:c15="http://schemas.microsoft.com/office/drawing/2012/chart" uri="{CE6537A1-D6FC-4f65-9D91-7224C49458BB}"/>
                <c:ext xmlns:c16="http://schemas.microsoft.com/office/drawing/2014/chart" uri="{C3380CC4-5D6E-409C-BE32-E72D297353CC}">
                  <c16:uniqueId val="{0000000B-023A-416C-BDAF-6C20E122775A}"/>
                </c:ext>
              </c:extLst>
            </c:dLbl>
            <c:dLbl>
              <c:idx val="11"/>
              <c:delete val="1"/>
              <c:extLst>
                <c:ext xmlns:c15="http://schemas.microsoft.com/office/drawing/2012/chart" uri="{CE6537A1-D6FC-4f65-9D91-7224C49458BB}"/>
                <c:ext xmlns:c16="http://schemas.microsoft.com/office/drawing/2014/chart" uri="{C3380CC4-5D6E-409C-BE32-E72D297353CC}">
                  <c16:uniqueId val="{0000000C-023A-416C-BDAF-6C20E122775A}"/>
                </c:ext>
              </c:extLst>
            </c:dLbl>
            <c:dLbl>
              <c:idx val="16"/>
              <c:delete val="1"/>
              <c:extLst>
                <c:ext xmlns:c15="http://schemas.microsoft.com/office/drawing/2012/chart" uri="{CE6537A1-D6FC-4f65-9D91-7224C49458BB}"/>
                <c:ext xmlns:c16="http://schemas.microsoft.com/office/drawing/2014/chart" uri="{C3380CC4-5D6E-409C-BE32-E72D297353CC}">
                  <c16:uniqueId val="{0000000D-023A-416C-BDAF-6C20E122775A}"/>
                </c:ext>
              </c:extLst>
            </c:dLbl>
            <c:dLbl>
              <c:idx val="20"/>
              <c:delete val="1"/>
              <c:extLst>
                <c:ext xmlns:c15="http://schemas.microsoft.com/office/drawing/2012/chart" uri="{CE6537A1-D6FC-4f65-9D91-7224C49458BB}"/>
                <c:ext xmlns:c16="http://schemas.microsoft.com/office/drawing/2014/chart" uri="{C3380CC4-5D6E-409C-BE32-E72D297353CC}">
                  <c16:uniqueId val="{0000000E-023A-416C-BDAF-6C20E122775A}"/>
                </c:ext>
              </c:extLst>
            </c:dLbl>
            <c:dLbl>
              <c:idx val="24"/>
              <c:delete val="1"/>
              <c:extLst>
                <c:ext xmlns:c15="http://schemas.microsoft.com/office/drawing/2012/chart" uri="{CE6537A1-D6FC-4f65-9D91-7224C49458BB}"/>
                <c:ext xmlns:c16="http://schemas.microsoft.com/office/drawing/2014/chart" uri="{C3380CC4-5D6E-409C-BE32-E72D297353CC}">
                  <c16:uniqueId val="{0000000F-023A-416C-BDAF-6C20E122775A}"/>
                </c:ext>
              </c:extLst>
            </c:dLbl>
            <c:dLbl>
              <c:idx val="31"/>
              <c:delete val="1"/>
              <c:extLst>
                <c:ext xmlns:c15="http://schemas.microsoft.com/office/drawing/2012/chart" uri="{CE6537A1-D6FC-4f65-9D91-7224C49458BB}"/>
                <c:ext xmlns:c16="http://schemas.microsoft.com/office/drawing/2014/chart" uri="{C3380CC4-5D6E-409C-BE32-E72D297353CC}">
                  <c16:uniqueId val="{00000010-023A-416C-BDAF-6C20E122775A}"/>
                </c:ext>
              </c:extLst>
            </c:dLbl>
            <c:numFmt formatCode="0%" sourceLinked="0"/>
            <c:spPr>
              <a:solidFill>
                <a:srgbClr val="B8DEE8"/>
              </a:solid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ext>
            </c:extLst>
          </c:dLbls>
          <c:cat>
            <c:strRef>
              <c:f>tables!$I$1:$AQ$1</c:f>
              <c:strCache>
                <c:ptCount val="35"/>
                <c:pt idx="0">
                  <c:v>Totale</c:v>
                </c:pt>
                <c:pt idx="2">
                  <c:v>Donna</c:v>
                </c:pt>
                <c:pt idx="3">
                  <c:v>Uomo</c:v>
                </c:pt>
                <c:pt idx="5">
                  <c:v>18-34 anni</c:v>
                </c:pt>
                <c:pt idx="6">
                  <c:v>35-44 anni</c:v>
                </c:pt>
                <c:pt idx="7">
                  <c:v>45-54 anni</c:v>
                </c:pt>
                <c:pt idx="8">
                  <c:v>55-64 anni</c:v>
                </c:pt>
                <c:pt idx="9">
                  <c:v>65-74 anni</c:v>
                </c:pt>
                <c:pt idx="10">
                  <c:v>75+ anni</c:v>
                </c:pt>
                <c:pt idx="12">
                  <c:v>Mare</c:v>
                </c:pt>
                <c:pt idx="13">
                  <c:v>Centro</c:v>
                </c:pt>
                <c:pt idx="14">
                  <c:v>Interno Nord</c:v>
                </c:pt>
                <c:pt idx="15">
                  <c:v>Interno Sud</c:v>
                </c:pt>
                <c:pt idx="17">
                  <c:v>elem./medie</c:v>
                </c:pt>
                <c:pt idx="18">
                  <c:v>diplomati</c:v>
                </c:pt>
                <c:pt idx="19">
                  <c:v>laureati</c:v>
                </c:pt>
                <c:pt idx="21">
                  <c:v>cl. inferiore</c:v>
                </c:pt>
                <c:pt idx="22">
                  <c:v>cl. media</c:v>
                </c:pt>
                <c:pt idx="23">
                  <c:v>cl. superiore</c:v>
                </c:pt>
                <c:pt idx="25">
                  <c:v>sinistra</c:v>
                </c:pt>
                <c:pt idx="26">
                  <c:v>centro</c:v>
                </c:pt>
                <c:pt idx="27">
                  <c:v>destra</c:v>
                </c:pt>
                <c:pt idx="28">
                  <c:v>non incasellantisi</c:v>
                </c:pt>
                <c:pt idx="29">
                  <c:v>apolitici</c:v>
                </c:pt>
                <c:pt idx="30">
                  <c:v>non rispondono</c:v>
                </c:pt>
                <c:pt idx="32">
                  <c:v>Voto: No</c:v>
                </c:pt>
                <c:pt idx="33">
                  <c:v>Voto: Forse</c:v>
                </c:pt>
                <c:pt idx="34">
                  <c:v>Voto: Sì</c:v>
                </c:pt>
              </c:strCache>
            </c:strRef>
          </c:cat>
          <c:val>
            <c:numRef>
              <c:f>tables!$I$203:$AQ$203</c:f>
              <c:numCache>
                <c:formatCode>General</c:formatCode>
                <c:ptCount val="35"/>
                <c:pt idx="0" formatCode="0.0%">
                  <c:v>0.52859999999999996</c:v>
                </c:pt>
                <c:pt idx="2" formatCode="0%">
                  <c:v>0.54159999999999997</c:v>
                </c:pt>
                <c:pt idx="3" formatCode="0%">
                  <c:v>0.51380000000000003</c:v>
                </c:pt>
                <c:pt idx="5" formatCode="0%">
                  <c:v>0.51180000000000003</c:v>
                </c:pt>
                <c:pt idx="6" formatCode="0%">
                  <c:v>0.49490000000000001</c:v>
                </c:pt>
                <c:pt idx="7" formatCode="0%">
                  <c:v>0.46759999999999996</c:v>
                </c:pt>
                <c:pt idx="8" formatCode="0%">
                  <c:v>0.5242</c:v>
                </c:pt>
                <c:pt idx="9" formatCode="0%">
                  <c:v>0.58760000000000001</c:v>
                </c:pt>
                <c:pt idx="10" formatCode="0%">
                  <c:v>0.60530000000000006</c:v>
                </c:pt>
                <c:pt idx="12" formatCode="0%">
                  <c:v>0.52380000000000004</c:v>
                </c:pt>
                <c:pt idx="13" formatCode="0%">
                  <c:v>0.52859999999999996</c:v>
                </c:pt>
                <c:pt idx="14" formatCode="0%">
                  <c:v>0.50479999999999992</c:v>
                </c:pt>
                <c:pt idx="15" formatCode="0%">
                  <c:v>0.56189999999999996</c:v>
                </c:pt>
                <c:pt idx="17" formatCode="0%">
                  <c:v>0.55940000000000001</c:v>
                </c:pt>
                <c:pt idx="18" formatCode="0%">
                  <c:v>0.53670000000000007</c:v>
                </c:pt>
                <c:pt idx="19" formatCode="0%">
                  <c:v>0.46529999999999999</c:v>
                </c:pt>
                <c:pt idx="21" formatCode="0%">
                  <c:v>0.51329999999999998</c:v>
                </c:pt>
                <c:pt idx="22" formatCode="0%">
                  <c:v>0.51490000000000002</c:v>
                </c:pt>
                <c:pt idx="23" formatCode="0%">
                  <c:v>0.57999999999999996</c:v>
                </c:pt>
                <c:pt idx="25" formatCode="0%">
                  <c:v>0.58820000000000006</c:v>
                </c:pt>
                <c:pt idx="26" formatCode="0%">
                  <c:v>0.6341</c:v>
                </c:pt>
                <c:pt idx="27" formatCode="0%">
                  <c:v>0.48700000000000004</c:v>
                </c:pt>
                <c:pt idx="28" formatCode="0%">
                  <c:v>0.45119999999999999</c:v>
                </c:pt>
                <c:pt idx="29" formatCode="0%">
                  <c:v>0.50309999999999999</c:v>
                </c:pt>
                <c:pt idx="30" formatCode="0%">
                  <c:v>0.55859999999999999</c:v>
                </c:pt>
                <c:pt idx="32" formatCode="0%">
                  <c:v>0.56059999999999999</c:v>
                </c:pt>
                <c:pt idx="33" formatCode="0%">
                  <c:v>0.58700000000000008</c:v>
                </c:pt>
                <c:pt idx="34" formatCode="0%">
                  <c:v>0.51479999999999992</c:v>
                </c:pt>
              </c:numCache>
            </c:numRef>
          </c:val>
          <c:extLst>
            <c:ext xmlns:c16="http://schemas.microsoft.com/office/drawing/2014/chart" uri="{C3380CC4-5D6E-409C-BE32-E72D297353CC}">
              <c16:uniqueId val="{00000011-023A-416C-BDAF-6C20E122775A}"/>
            </c:ext>
          </c:extLst>
        </c:ser>
        <c:ser>
          <c:idx val="2"/>
          <c:order val="2"/>
          <c:tx>
            <c:strRef>
              <c:f>tables!$H$204</c:f>
              <c:strCache>
                <c:ptCount val="1"/>
                <c:pt idx="0">
                  <c:v>Bene/molto bene</c:v>
                </c:pt>
              </c:strCache>
            </c:strRef>
          </c:tx>
          <c:spPr>
            <a:gradFill flip="none" rotWithShape="1">
              <a:gsLst>
                <a:gs pos="100000">
                  <a:srgbClr val="93D050"/>
                </a:gs>
                <a:gs pos="0">
                  <a:srgbClr val="006600"/>
                </a:gs>
              </a:gsLst>
              <a:lin ang="0" scaled="1"/>
              <a:tileRect/>
            </a:gradFill>
          </c:spPr>
          <c:invertIfNegative val="0"/>
          <c:dLbls>
            <c:dLbl>
              <c:idx val="0"/>
              <c:numFmt formatCode="0.0%" sourceLinked="0"/>
              <c:spPr>
                <a:gradFill flip="none" rotWithShape="1">
                  <a:gsLst>
                    <a:gs pos="100000">
                      <a:srgbClr val="93D050"/>
                    </a:gs>
                    <a:gs pos="0">
                      <a:srgbClr val="006600"/>
                    </a:gs>
                  </a:gsLst>
                  <a:lin ang="0" scaled="1"/>
                  <a:tileRect/>
                </a:gradFill>
                <a:ln>
                  <a:noFill/>
                </a:ln>
                <a:effectLst/>
              </c:spPr>
              <c:txPr>
                <a:bodyPr wrap="square" lIns="0" tIns="0" rIns="0" bIns="0" anchor="ctr">
                  <a:spAutoFit/>
                </a:bodyPr>
                <a:lstStyle/>
                <a:p>
                  <a:pPr>
                    <a:defRPr>
                      <a:solidFill>
                        <a:srgbClr val="FEFFFF"/>
                      </a:solidFill>
                    </a:defRPr>
                  </a:pPr>
                  <a:endParaRPr lang="it-IT"/>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2-023A-416C-BDAF-6C20E122775A}"/>
                </c:ext>
              </c:extLst>
            </c:dLbl>
            <c:dLbl>
              <c:idx val="1"/>
              <c:delete val="1"/>
              <c:extLst>
                <c:ext xmlns:c15="http://schemas.microsoft.com/office/drawing/2012/chart" uri="{CE6537A1-D6FC-4f65-9D91-7224C49458BB}"/>
                <c:ext xmlns:c16="http://schemas.microsoft.com/office/drawing/2014/chart" uri="{C3380CC4-5D6E-409C-BE32-E72D297353CC}">
                  <c16:uniqueId val="{00000013-023A-416C-BDAF-6C20E122775A}"/>
                </c:ext>
              </c:extLst>
            </c:dLbl>
            <c:dLbl>
              <c:idx val="4"/>
              <c:delete val="1"/>
              <c:extLst>
                <c:ext xmlns:c15="http://schemas.microsoft.com/office/drawing/2012/chart" uri="{CE6537A1-D6FC-4f65-9D91-7224C49458BB}"/>
                <c:ext xmlns:c16="http://schemas.microsoft.com/office/drawing/2014/chart" uri="{C3380CC4-5D6E-409C-BE32-E72D297353CC}">
                  <c16:uniqueId val="{00000014-023A-416C-BDAF-6C20E122775A}"/>
                </c:ext>
              </c:extLst>
            </c:dLbl>
            <c:dLbl>
              <c:idx val="11"/>
              <c:delete val="1"/>
              <c:extLst>
                <c:ext xmlns:c15="http://schemas.microsoft.com/office/drawing/2012/chart" uri="{CE6537A1-D6FC-4f65-9D91-7224C49458BB}"/>
                <c:ext xmlns:c16="http://schemas.microsoft.com/office/drawing/2014/chart" uri="{C3380CC4-5D6E-409C-BE32-E72D297353CC}">
                  <c16:uniqueId val="{00000015-023A-416C-BDAF-6C20E122775A}"/>
                </c:ext>
              </c:extLst>
            </c:dLbl>
            <c:dLbl>
              <c:idx val="16"/>
              <c:delete val="1"/>
              <c:extLst>
                <c:ext xmlns:c15="http://schemas.microsoft.com/office/drawing/2012/chart" uri="{CE6537A1-D6FC-4f65-9D91-7224C49458BB}"/>
                <c:ext xmlns:c16="http://schemas.microsoft.com/office/drawing/2014/chart" uri="{C3380CC4-5D6E-409C-BE32-E72D297353CC}">
                  <c16:uniqueId val="{00000016-023A-416C-BDAF-6C20E122775A}"/>
                </c:ext>
              </c:extLst>
            </c:dLbl>
            <c:dLbl>
              <c:idx val="20"/>
              <c:delete val="1"/>
              <c:extLst>
                <c:ext xmlns:c15="http://schemas.microsoft.com/office/drawing/2012/chart" uri="{CE6537A1-D6FC-4f65-9D91-7224C49458BB}"/>
                <c:ext xmlns:c16="http://schemas.microsoft.com/office/drawing/2014/chart" uri="{C3380CC4-5D6E-409C-BE32-E72D297353CC}">
                  <c16:uniqueId val="{00000017-023A-416C-BDAF-6C20E122775A}"/>
                </c:ext>
              </c:extLst>
            </c:dLbl>
            <c:dLbl>
              <c:idx val="24"/>
              <c:delete val="1"/>
              <c:extLst>
                <c:ext xmlns:c15="http://schemas.microsoft.com/office/drawing/2012/chart" uri="{CE6537A1-D6FC-4f65-9D91-7224C49458BB}"/>
                <c:ext xmlns:c16="http://schemas.microsoft.com/office/drawing/2014/chart" uri="{C3380CC4-5D6E-409C-BE32-E72D297353CC}">
                  <c16:uniqueId val="{00000018-023A-416C-BDAF-6C20E122775A}"/>
                </c:ext>
              </c:extLst>
            </c:dLbl>
            <c:dLbl>
              <c:idx val="31"/>
              <c:delete val="1"/>
              <c:extLst>
                <c:ext xmlns:c15="http://schemas.microsoft.com/office/drawing/2012/chart" uri="{CE6537A1-D6FC-4f65-9D91-7224C49458BB}"/>
                <c:ext xmlns:c16="http://schemas.microsoft.com/office/drawing/2014/chart" uri="{C3380CC4-5D6E-409C-BE32-E72D297353CC}">
                  <c16:uniqueId val="{00000019-023A-416C-BDAF-6C20E122775A}"/>
                </c:ext>
              </c:extLst>
            </c:dLbl>
            <c:numFmt formatCode="0%" sourceLinked="0"/>
            <c:spPr>
              <a:gradFill flip="none" rotWithShape="1">
                <a:gsLst>
                  <a:gs pos="100000">
                    <a:srgbClr val="93D050"/>
                  </a:gs>
                  <a:gs pos="0">
                    <a:srgbClr val="006600"/>
                  </a:gs>
                </a:gsLst>
                <a:lin ang="0" scaled="1"/>
                <a:tileRect/>
              </a:gradFill>
              <a:ln>
                <a:noFill/>
              </a:ln>
              <a:effectLst/>
            </c:spPr>
            <c:txPr>
              <a:bodyPr wrap="square" lIns="0" tIns="0" rIns="0" bIns="0" anchor="ctr">
                <a:spAutoFit/>
              </a:bodyPr>
              <a:lstStyle/>
              <a:p>
                <a:pPr>
                  <a:defRPr>
                    <a:solidFill>
                      <a:srgbClr val="FEFFFF"/>
                    </a:solidFill>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ext>
            </c:extLst>
          </c:dLbls>
          <c:cat>
            <c:strRef>
              <c:f>tables!$I$1:$AQ$1</c:f>
              <c:strCache>
                <c:ptCount val="35"/>
                <c:pt idx="0">
                  <c:v>Totale</c:v>
                </c:pt>
                <c:pt idx="2">
                  <c:v>Donna</c:v>
                </c:pt>
                <c:pt idx="3">
                  <c:v>Uomo</c:v>
                </c:pt>
                <c:pt idx="5">
                  <c:v>18-34 anni</c:v>
                </c:pt>
                <c:pt idx="6">
                  <c:v>35-44 anni</c:v>
                </c:pt>
                <c:pt idx="7">
                  <c:v>45-54 anni</c:v>
                </c:pt>
                <c:pt idx="8">
                  <c:v>55-64 anni</c:v>
                </c:pt>
                <c:pt idx="9">
                  <c:v>65-74 anni</c:v>
                </c:pt>
                <c:pt idx="10">
                  <c:v>75+ anni</c:v>
                </c:pt>
                <c:pt idx="12">
                  <c:v>Mare</c:v>
                </c:pt>
                <c:pt idx="13">
                  <c:v>Centro</c:v>
                </c:pt>
                <c:pt idx="14">
                  <c:v>Interno Nord</c:v>
                </c:pt>
                <c:pt idx="15">
                  <c:v>Interno Sud</c:v>
                </c:pt>
                <c:pt idx="17">
                  <c:v>elem./medie</c:v>
                </c:pt>
                <c:pt idx="18">
                  <c:v>diplomati</c:v>
                </c:pt>
                <c:pt idx="19">
                  <c:v>laureati</c:v>
                </c:pt>
                <c:pt idx="21">
                  <c:v>cl. inferiore</c:v>
                </c:pt>
                <c:pt idx="22">
                  <c:v>cl. media</c:v>
                </c:pt>
                <c:pt idx="23">
                  <c:v>cl. superiore</c:v>
                </c:pt>
                <c:pt idx="25">
                  <c:v>sinistra</c:v>
                </c:pt>
                <c:pt idx="26">
                  <c:v>centro</c:v>
                </c:pt>
                <c:pt idx="27">
                  <c:v>destra</c:v>
                </c:pt>
                <c:pt idx="28">
                  <c:v>non incasellantisi</c:v>
                </c:pt>
                <c:pt idx="29">
                  <c:v>apolitici</c:v>
                </c:pt>
                <c:pt idx="30">
                  <c:v>non rispondono</c:v>
                </c:pt>
                <c:pt idx="32">
                  <c:v>Voto: No</c:v>
                </c:pt>
                <c:pt idx="33">
                  <c:v>Voto: Forse</c:v>
                </c:pt>
                <c:pt idx="34">
                  <c:v>Voto: Sì</c:v>
                </c:pt>
              </c:strCache>
            </c:strRef>
          </c:cat>
          <c:val>
            <c:numRef>
              <c:f>tables!$I$204:$AQ$204</c:f>
              <c:numCache>
                <c:formatCode>General</c:formatCode>
                <c:ptCount val="35"/>
                <c:pt idx="0" formatCode="0.0%">
                  <c:v>0.2286</c:v>
                </c:pt>
                <c:pt idx="2" formatCode="0%">
                  <c:v>0.22789999999999999</c:v>
                </c:pt>
                <c:pt idx="3" formatCode="0%">
                  <c:v>0.22940000000000002</c:v>
                </c:pt>
                <c:pt idx="5" formatCode="0%">
                  <c:v>0.21260000000000001</c:v>
                </c:pt>
                <c:pt idx="6" formatCode="0%">
                  <c:v>0.31309999999999999</c:v>
                </c:pt>
                <c:pt idx="7" formatCode="0%">
                  <c:v>0.2878</c:v>
                </c:pt>
                <c:pt idx="8" formatCode="0%">
                  <c:v>0.2339</c:v>
                </c:pt>
                <c:pt idx="9" formatCode="0%">
                  <c:v>0.13400000000000001</c:v>
                </c:pt>
                <c:pt idx="10" formatCode="0%">
                  <c:v>0.1754</c:v>
                </c:pt>
                <c:pt idx="12" formatCode="0%">
                  <c:v>0.21429999999999999</c:v>
                </c:pt>
                <c:pt idx="13" formatCode="0%">
                  <c:v>0.23929999999999998</c:v>
                </c:pt>
                <c:pt idx="14" formatCode="0%">
                  <c:v>0.23809999999999998</c:v>
                </c:pt>
                <c:pt idx="15" formatCode="0%">
                  <c:v>0.21899999999999997</c:v>
                </c:pt>
                <c:pt idx="17" formatCode="0%">
                  <c:v>0.18809999999999999</c:v>
                </c:pt>
                <c:pt idx="18" formatCode="0%">
                  <c:v>0.23730000000000001</c:v>
                </c:pt>
                <c:pt idx="19" formatCode="0%">
                  <c:v>0.26390000000000002</c:v>
                </c:pt>
                <c:pt idx="21" formatCode="0%">
                  <c:v>0.20350000000000001</c:v>
                </c:pt>
                <c:pt idx="22" formatCode="0%">
                  <c:v>0.2334</c:v>
                </c:pt>
                <c:pt idx="23" formatCode="0%">
                  <c:v>0.23329999999999998</c:v>
                </c:pt>
                <c:pt idx="25" formatCode="0%">
                  <c:v>7.8399999999999997E-2</c:v>
                </c:pt>
                <c:pt idx="26" formatCode="0%">
                  <c:v>0.2195</c:v>
                </c:pt>
                <c:pt idx="27" formatCode="0%">
                  <c:v>0.35710000000000003</c:v>
                </c:pt>
                <c:pt idx="28" formatCode="0%">
                  <c:v>0.3049</c:v>
                </c:pt>
                <c:pt idx="29" formatCode="0%">
                  <c:v>0.17610000000000001</c:v>
                </c:pt>
                <c:pt idx="30" formatCode="0%">
                  <c:v>0.27929999999999999</c:v>
                </c:pt>
                <c:pt idx="32" formatCode="0%">
                  <c:v>0.19699999999999998</c:v>
                </c:pt>
                <c:pt idx="33" formatCode="0%">
                  <c:v>0.19570000000000001</c:v>
                </c:pt>
                <c:pt idx="34" formatCode="0%">
                  <c:v>0.23800000000000002</c:v>
                </c:pt>
              </c:numCache>
            </c:numRef>
          </c:val>
          <c:extLst>
            <c:ext xmlns:c16="http://schemas.microsoft.com/office/drawing/2014/chart" uri="{C3380CC4-5D6E-409C-BE32-E72D297353CC}">
              <c16:uniqueId val="{0000001A-023A-416C-BDAF-6C20E122775A}"/>
            </c:ext>
          </c:extLst>
        </c:ser>
        <c:ser>
          <c:idx val="3"/>
          <c:order val="3"/>
          <c:tx>
            <c:strRef>
              <c:f>tables!$H$205</c:f>
              <c:strCache>
                <c:ptCount val="1"/>
                <c:pt idx="0">
                  <c:v>Non so</c:v>
                </c:pt>
              </c:strCache>
            </c:strRef>
          </c:tx>
          <c:spPr>
            <a:solidFill>
              <a:srgbClr val="A6A6A6"/>
            </a:solidFill>
          </c:spPr>
          <c:invertIfNegative val="0"/>
          <c:dLbls>
            <c:dLbl>
              <c:idx val="0"/>
              <c:numFmt formatCode="0.0%" sourceLinked="0"/>
              <c:spPr>
                <a:solidFill>
                  <a:srgbClr val="A6A6A6"/>
                </a:solidFill>
                <a:ln>
                  <a:noFill/>
                </a:ln>
                <a:effectLst/>
              </c:spPr>
              <c:txPr>
                <a:bodyPr wrap="square" lIns="0" tIns="0" rIns="0" bIns="0" anchor="ctr">
                  <a:spAutoFit/>
                </a:bodyPr>
                <a:lstStyle/>
                <a:p>
                  <a:pPr>
                    <a:defRPr/>
                  </a:pPr>
                  <a:endParaRPr lang="it-IT"/>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B-023A-416C-BDAF-6C20E122775A}"/>
                </c:ext>
              </c:extLst>
            </c:dLbl>
            <c:dLbl>
              <c:idx val="1"/>
              <c:delete val="1"/>
              <c:extLst>
                <c:ext xmlns:c15="http://schemas.microsoft.com/office/drawing/2012/chart" uri="{CE6537A1-D6FC-4f65-9D91-7224C49458BB}"/>
                <c:ext xmlns:c16="http://schemas.microsoft.com/office/drawing/2014/chart" uri="{C3380CC4-5D6E-409C-BE32-E72D297353CC}">
                  <c16:uniqueId val="{0000001C-023A-416C-BDAF-6C20E122775A}"/>
                </c:ext>
              </c:extLst>
            </c:dLbl>
            <c:dLbl>
              <c:idx val="4"/>
              <c:delete val="1"/>
              <c:extLst>
                <c:ext xmlns:c15="http://schemas.microsoft.com/office/drawing/2012/chart" uri="{CE6537A1-D6FC-4f65-9D91-7224C49458BB}"/>
                <c:ext xmlns:c16="http://schemas.microsoft.com/office/drawing/2014/chart" uri="{C3380CC4-5D6E-409C-BE32-E72D297353CC}">
                  <c16:uniqueId val="{0000001D-023A-416C-BDAF-6C20E122775A}"/>
                </c:ext>
              </c:extLst>
            </c:dLbl>
            <c:dLbl>
              <c:idx val="7"/>
              <c:delete val="1"/>
              <c:extLst>
                <c:ext xmlns:c15="http://schemas.microsoft.com/office/drawing/2012/chart" uri="{CE6537A1-D6FC-4f65-9D91-7224C49458BB}"/>
                <c:ext xmlns:c16="http://schemas.microsoft.com/office/drawing/2014/chart" uri="{C3380CC4-5D6E-409C-BE32-E72D297353CC}">
                  <c16:uniqueId val="{0000001E-023A-416C-BDAF-6C20E122775A}"/>
                </c:ext>
              </c:extLst>
            </c:dLbl>
            <c:dLbl>
              <c:idx val="11"/>
              <c:delete val="1"/>
              <c:extLst>
                <c:ext xmlns:c15="http://schemas.microsoft.com/office/drawing/2012/chart" uri="{CE6537A1-D6FC-4f65-9D91-7224C49458BB}"/>
                <c:ext xmlns:c16="http://schemas.microsoft.com/office/drawing/2014/chart" uri="{C3380CC4-5D6E-409C-BE32-E72D297353CC}">
                  <c16:uniqueId val="{0000001F-023A-416C-BDAF-6C20E122775A}"/>
                </c:ext>
              </c:extLst>
            </c:dLbl>
            <c:dLbl>
              <c:idx val="16"/>
              <c:delete val="1"/>
              <c:extLst>
                <c:ext xmlns:c15="http://schemas.microsoft.com/office/drawing/2012/chart" uri="{CE6537A1-D6FC-4f65-9D91-7224C49458BB}"/>
                <c:ext xmlns:c16="http://schemas.microsoft.com/office/drawing/2014/chart" uri="{C3380CC4-5D6E-409C-BE32-E72D297353CC}">
                  <c16:uniqueId val="{00000020-023A-416C-BDAF-6C20E122775A}"/>
                </c:ext>
              </c:extLst>
            </c:dLbl>
            <c:dLbl>
              <c:idx val="19"/>
              <c:delete val="1"/>
              <c:extLst>
                <c:ext xmlns:c15="http://schemas.microsoft.com/office/drawing/2012/chart" uri="{CE6537A1-D6FC-4f65-9D91-7224C49458BB}"/>
                <c:ext xmlns:c16="http://schemas.microsoft.com/office/drawing/2014/chart" uri="{C3380CC4-5D6E-409C-BE32-E72D297353CC}">
                  <c16:uniqueId val="{00000021-023A-416C-BDAF-6C20E122775A}"/>
                </c:ext>
              </c:extLst>
            </c:dLbl>
            <c:dLbl>
              <c:idx val="20"/>
              <c:delete val="1"/>
              <c:extLst>
                <c:ext xmlns:c15="http://schemas.microsoft.com/office/drawing/2012/chart" uri="{CE6537A1-D6FC-4f65-9D91-7224C49458BB}"/>
                <c:ext xmlns:c16="http://schemas.microsoft.com/office/drawing/2014/chart" uri="{C3380CC4-5D6E-409C-BE32-E72D297353CC}">
                  <c16:uniqueId val="{00000022-023A-416C-BDAF-6C20E122775A}"/>
                </c:ext>
              </c:extLst>
            </c:dLbl>
            <c:dLbl>
              <c:idx val="24"/>
              <c:delete val="1"/>
              <c:extLst>
                <c:ext xmlns:c15="http://schemas.microsoft.com/office/drawing/2012/chart" uri="{CE6537A1-D6FC-4f65-9D91-7224C49458BB}"/>
                <c:ext xmlns:c16="http://schemas.microsoft.com/office/drawing/2014/chart" uri="{C3380CC4-5D6E-409C-BE32-E72D297353CC}">
                  <c16:uniqueId val="{00000023-023A-416C-BDAF-6C20E122775A}"/>
                </c:ext>
              </c:extLst>
            </c:dLbl>
            <c:dLbl>
              <c:idx val="26"/>
              <c:delete val="1"/>
              <c:extLst>
                <c:ext xmlns:c15="http://schemas.microsoft.com/office/drawing/2012/chart" uri="{CE6537A1-D6FC-4f65-9D91-7224C49458BB}"/>
                <c:ext xmlns:c16="http://schemas.microsoft.com/office/drawing/2014/chart" uri="{C3380CC4-5D6E-409C-BE32-E72D297353CC}">
                  <c16:uniqueId val="{00000024-023A-416C-BDAF-6C20E122775A}"/>
                </c:ext>
              </c:extLst>
            </c:dLbl>
            <c:dLbl>
              <c:idx val="27"/>
              <c:delete val="1"/>
              <c:extLst>
                <c:ext xmlns:c15="http://schemas.microsoft.com/office/drawing/2012/chart" uri="{CE6537A1-D6FC-4f65-9D91-7224C49458BB}"/>
                <c:ext xmlns:c16="http://schemas.microsoft.com/office/drawing/2014/chart" uri="{C3380CC4-5D6E-409C-BE32-E72D297353CC}">
                  <c16:uniqueId val="{00000025-023A-416C-BDAF-6C20E122775A}"/>
                </c:ext>
              </c:extLst>
            </c:dLbl>
            <c:dLbl>
              <c:idx val="31"/>
              <c:delete val="1"/>
              <c:extLst>
                <c:ext xmlns:c15="http://schemas.microsoft.com/office/drawing/2012/chart" uri="{CE6537A1-D6FC-4f65-9D91-7224C49458BB}"/>
                <c:ext xmlns:c16="http://schemas.microsoft.com/office/drawing/2014/chart" uri="{C3380CC4-5D6E-409C-BE32-E72D297353CC}">
                  <c16:uniqueId val="{00000026-023A-416C-BDAF-6C20E122775A}"/>
                </c:ext>
              </c:extLst>
            </c:dLbl>
            <c:numFmt formatCode="0%" sourceLinked="0"/>
            <c:spPr>
              <a:solidFill>
                <a:srgbClr val="A6A6A6"/>
              </a:solid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ext>
            </c:extLst>
          </c:dLbls>
          <c:cat>
            <c:strRef>
              <c:f>tables!$I$1:$AQ$1</c:f>
              <c:strCache>
                <c:ptCount val="35"/>
                <c:pt idx="0">
                  <c:v>Totale</c:v>
                </c:pt>
                <c:pt idx="2">
                  <c:v>Donna</c:v>
                </c:pt>
                <c:pt idx="3">
                  <c:v>Uomo</c:v>
                </c:pt>
                <c:pt idx="5">
                  <c:v>18-34 anni</c:v>
                </c:pt>
                <c:pt idx="6">
                  <c:v>35-44 anni</c:v>
                </c:pt>
                <c:pt idx="7">
                  <c:v>45-54 anni</c:v>
                </c:pt>
                <c:pt idx="8">
                  <c:v>55-64 anni</c:v>
                </c:pt>
                <c:pt idx="9">
                  <c:v>65-74 anni</c:v>
                </c:pt>
                <c:pt idx="10">
                  <c:v>75+ anni</c:v>
                </c:pt>
                <c:pt idx="12">
                  <c:v>Mare</c:v>
                </c:pt>
                <c:pt idx="13">
                  <c:v>Centro</c:v>
                </c:pt>
                <c:pt idx="14">
                  <c:v>Interno Nord</c:v>
                </c:pt>
                <c:pt idx="15">
                  <c:v>Interno Sud</c:v>
                </c:pt>
                <c:pt idx="17">
                  <c:v>elem./medie</c:v>
                </c:pt>
                <c:pt idx="18">
                  <c:v>diplomati</c:v>
                </c:pt>
                <c:pt idx="19">
                  <c:v>laureati</c:v>
                </c:pt>
                <c:pt idx="21">
                  <c:v>cl. inferiore</c:v>
                </c:pt>
                <c:pt idx="22">
                  <c:v>cl. media</c:v>
                </c:pt>
                <c:pt idx="23">
                  <c:v>cl. superiore</c:v>
                </c:pt>
                <c:pt idx="25">
                  <c:v>sinistra</c:v>
                </c:pt>
                <c:pt idx="26">
                  <c:v>centro</c:v>
                </c:pt>
                <c:pt idx="27">
                  <c:v>destra</c:v>
                </c:pt>
                <c:pt idx="28">
                  <c:v>non incasellantisi</c:v>
                </c:pt>
                <c:pt idx="29">
                  <c:v>apolitici</c:v>
                </c:pt>
                <c:pt idx="30">
                  <c:v>non rispondono</c:v>
                </c:pt>
                <c:pt idx="32">
                  <c:v>Voto: No</c:v>
                </c:pt>
                <c:pt idx="33">
                  <c:v>Voto: Forse</c:v>
                </c:pt>
                <c:pt idx="34">
                  <c:v>Voto: Sì</c:v>
                </c:pt>
              </c:strCache>
            </c:strRef>
          </c:cat>
          <c:val>
            <c:numRef>
              <c:f>tables!$I$205:$AQ$205</c:f>
              <c:numCache>
                <c:formatCode>General</c:formatCode>
                <c:ptCount val="35"/>
                <c:pt idx="0" formatCode="0.0%">
                  <c:v>6.7099999999999993E-2</c:v>
                </c:pt>
                <c:pt idx="2" formatCode="0%">
                  <c:v>6.4299999999999996E-2</c:v>
                </c:pt>
                <c:pt idx="3" formatCode="0%">
                  <c:v>7.0300000000000001E-2</c:v>
                </c:pt>
                <c:pt idx="5" formatCode="0%">
                  <c:v>0.11810000000000001</c:v>
                </c:pt>
                <c:pt idx="6" formatCode="0%">
                  <c:v>6.0599999999999994E-2</c:v>
                </c:pt>
                <c:pt idx="7" formatCode="0%">
                  <c:v>2.8799999999999999E-2</c:v>
                </c:pt>
                <c:pt idx="8" formatCode="0%">
                  <c:v>8.0600000000000005E-2</c:v>
                </c:pt>
                <c:pt idx="9" formatCode="0%">
                  <c:v>8.2500000000000004E-2</c:v>
                </c:pt>
                <c:pt idx="10" formatCode="0%">
                  <c:v>3.5099999999999999E-2</c:v>
                </c:pt>
                <c:pt idx="12" formatCode="0%">
                  <c:v>8.5699999999999998E-2</c:v>
                </c:pt>
                <c:pt idx="13" formatCode="0%">
                  <c:v>4.6399999999999997E-2</c:v>
                </c:pt>
                <c:pt idx="14" formatCode="0%">
                  <c:v>5.7099999999999998E-2</c:v>
                </c:pt>
                <c:pt idx="15" formatCode="0%">
                  <c:v>9.5199999999999993E-2</c:v>
                </c:pt>
                <c:pt idx="17" formatCode="0%">
                  <c:v>9.9000000000000005E-2</c:v>
                </c:pt>
                <c:pt idx="18" formatCode="0%">
                  <c:v>6.5000000000000002E-2</c:v>
                </c:pt>
                <c:pt idx="19" formatCode="0%">
                  <c:v>2.7799999999999998E-2</c:v>
                </c:pt>
                <c:pt idx="21" formatCode="0%">
                  <c:v>0.115</c:v>
                </c:pt>
                <c:pt idx="22" formatCode="0%">
                  <c:v>6.4100000000000004E-2</c:v>
                </c:pt>
                <c:pt idx="23" formatCode="0%">
                  <c:v>0.04</c:v>
                </c:pt>
                <c:pt idx="25" formatCode="0%">
                  <c:v>3.27E-2</c:v>
                </c:pt>
                <c:pt idx="26" formatCode="0%">
                  <c:v>2.4399999999999998E-2</c:v>
                </c:pt>
                <c:pt idx="27" formatCode="0%">
                  <c:v>1.3000000000000001E-2</c:v>
                </c:pt>
                <c:pt idx="28" formatCode="0%">
                  <c:v>0.10980000000000001</c:v>
                </c:pt>
                <c:pt idx="29" formatCode="0%">
                  <c:v>0.15720000000000001</c:v>
                </c:pt>
                <c:pt idx="30" formatCode="0%">
                  <c:v>4.4999999999999998E-2</c:v>
                </c:pt>
                <c:pt idx="32" formatCode="0%">
                  <c:v>0.13639999999999999</c:v>
                </c:pt>
                <c:pt idx="33" formatCode="0%">
                  <c:v>9.7799999999999998E-2</c:v>
                </c:pt>
                <c:pt idx="34" formatCode="0%">
                  <c:v>5.3499999999999999E-2</c:v>
                </c:pt>
              </c:numCache>
            </c:numRef>
          </c:val>
          <c:extLst>
            <c:ext xmlns:c16="http://schemas.microsoft.com/office/drawing/2014/chart" uri="{C3380CC4-5D6E-409C-BE32-E72D297353CC}">
              <c16:uniqueId val="{00000027-023A-416C-BDAF-6C20E122775A}"/>
            </c:ext>
          </c:extLst>
        </c:ser>
        <c:dLbls>
          <c:dLblPos val="ctr"/>
          <c:showLegendKey val="0"/>
          <c:showVal val="1"/>
          <c:showCatName val="0"/>
          <c:showSerName val="0"/>
          <c:showPercent val="0"/>
          <c:showBubbleSize val="0"/>
        </c:dLbls>
        <c:gapWidth val="10"/>
        <c:overlap val="100"/>
        <c:axId val="209083760"/>
        <c:axId val="209084152"/>
      </c:barChart>
      <c:catAx>
        <c:axId val="209083760"/>
        <c:scaling>
          <c:orientation val="minMax"/>
        </c:scaling>
        <c:delete val="0"/>
        <c:axPos val="b"/>
        <c:numFmt formatCode="General" sourceLinked="1"/>
        <c:majorTickMark val="out"/>
        <c:minorTickMark val="none"/>
        <c:tickLblPos val="nextTo"/>
        <c:txPr>
          <a:bodyPr rot="-1620000"/>
          <a:lstStyle/>
          <a:p>
            <a:pPr>
              <a:defRPr sz="900" b="1"/>
            </a:pPr>
            <a:endParaRPr lang="it-IT"/>
          </a:p>
        </c:txPr>
        <c:crossAx val="209084152"/>
        <c:crosses val="autoZero"/>
        <c:auto val="1"/>
        <c:lblAlgn val="ctr"/>
        <c:lblOffset val="100"/>
        <c:noMultiLvlLbl val="0"/>
      </c:catAx>
      <c:valAx>
        <c:axId val="209084152"/>
        <c:scaling>
          <c:orientation val="minMax"/>
          <c:max val="1"/>
          <c:min val="0"/>
        </c:scaling>
        <c:delete val="0"/>
        <c:axPos val="l"/>
        <c:majorGridlines/>
        <c:numFmt formatCode="0%" sourceLinked="0"/>
        <c:majorTickMark val="out"/>
        <c:minorTickMark val="none"/>
        <c:tickLblPos val="nextTo"/>
        <c:crossAx val="209083760"/>
        <c:crosses val="autoZero"/>
        <c:crossBetween val="between"/>
        <c:majorUnit val="0.2"/>
        <c:minorUnit val="0.1"/>
      </c:valAx>
    </c:plotArea>
    <c:legend>
      <c:legendPos val="b"/>
      <c:layout>
        <c:manualLayout>
          <c:xMode val="edge"/>
          <c:yMode val="edge"/>
          <c:x val="0"/>
          <c:y val="0.81520472012240275"/>
          <c:w val="0.99493218977229425"/>
          <c:h val="0.18476813117725485"/>
        </c:manualLayout>
      </c:layout>
      <c:overlay val="0"/>
      <c:txPr>
        <a:bodyPr/>
        <a:lstStyle/>
        <a:p>
          <a:pPr>
            <a:defRPr b="1"/>
          </a:pPr>
          <a:endParaRPr lang="it-IT"/>
        </a:p>
      </c:txPr>
    </c:legend>
    <c:plotVisOnly val="1"/>
    <c:dispBlanksAs val="gap"/>
    <c:showDLblsOverMax val="0"/>
  </c:chart>
  <c:spPr>
    <a:ln>
      <a:noFill/>
    </a:ln>
  </c:spPr>
  <c:txPr>
    <a:bodyPr/>
    <a:lstStyle/>
    <a:p>
      <a:pPr>
        <a:defRPr>
          <a:latin typeface="Bookman Old Style" pitchFamily="18" charset="0"/>
        </a:defRPr>
      </a:pPr>
      <a:endParaRPr lang="it-IT"/>
    </a:p>
  </c:txPr>
  <c:externalData r:id="rId2">
    <c:autoUpdate val="0"/>
  </c:externalData>
</c:chartSpace>
</file>

<file path=ppt/diagrams/_rels/data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image" Target="../media/image6.jpg"/><Relationship Id="rId5" Type="http://schemas.openxmlformats.org/officeDocument/2006/relationships/image" Target="../media/image4.jpg"/><Relationship Id="rId4" Type="http://schemas.openxmlformats.org/officeDocument/2006/relationships/image" Target="../media/image9.jpg"/></Relationships>
</file>

<file path=ppt/diagrams/_rels/drawing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image" Target="../media/image6.jpg"/><Relationship Id="rId5" Type="http://schemas.openxmlformats.org/officeDocument/2006/relationships/image" Target="../media/image4.jpg"/><Relationship Id="rId4" Type="http://schemas.openxmlformats.org/officeDocument/2006/relationships/image" Target="../media/image9.jp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6E5ECA-1A4A-44EE-B7D7-70159D3311F3}" type="doc">
      <dgm:prSet loTypeId="urn:microsoft.com/office/officeart/2008/layout/VerticalCurvedList" loCatId="list" qsTypeId="urn:microsoft.com/office/officeart/2005/8/quickstyle/3d3" qsCatId="3D" csTypeId="urn:microsoft.com/office/officeart/2005/8/colors/colorful5" csCatId="colorful" phldr="1"/>
      <dgm:spPr/>
      <dgm:t>
        <a:bodyPr/>
        <a:lstStyle/>
        <a:p>
          <a:endParaRPr lang="it-IT"/>
        </a:p>
      </dgm:t>
    </dgm:pt>
    <dgm:pt modelId="{75D4C507-BDA0-4420-B064-F2BF5884B1BE}">
      <dgm:prSet custT="1"/>
      <dgm:spPr>
        <a:solidFill>
          <a:srgbClr val="002060"/>
        </a:solidFill>
      </dgm:spPr>
      <dgm:t>
        <a:bodyPr/>
        <a:lstStyle/>
        <a:p>
          <a:pPr rtl="0"/>
          <a:r>
            <a:rPr lang="it-IT" sz="1400" i="0" dirty="0">
              <a:latin typeface="Bookman Old Style" pitchFamily="18" charset="0"/>
            </a:rPr>
            <a:t>REALIZZATA DA </a:t>
          </a:r>
          <a:r>
            <a:rPr lang="it-IT" sz="1400" b="1" i="0" dirty="0">
              <a:latin typeface="Bookman Old Style" pitchFamily="18" charset="0"/>
            </a:rPr>
            <a:t>ASTRARICERCHE</a:t>
          </a:r>
          <a:endParaRPr lang="it-IT" sz="1400" b="0" dirty="0">
            <a:latin typeface="Bookman Old Style" pitchFamily="18" charset="0"/>
          </a:endParaRPr>
        </a:p>
      </dgm:t>
    </dgm:pt>
    <dgm:pt modelId="{40B47835-EBF7-4DDE-BC46-31C925C9FCD7}" type="parTrans" cxnId="{20375CB9-DD85-40D0-AA8C-92E31C32C604}">
      <dgm:prSet/>
      <dgm:spPr/>
      <dgm:t>
        <a:bodyPr/>
        <a:lstStyle/>
        <a:p>
          <a:endParaRPr lang="it-IT" sz="1400">
            <a:latin typeface="Bookman Old Style" pitchFamily="18" charset="0"/>
          </a:endParaRPr>
        </a:p>
      </dgm:t>
    </dgm:pt>
    <dgm:pt modelId="{78A6A28E-A070-4989-9D18-1F69B84898FA}" type="sibTrans" cxnId="{20375CB9-DD85-40D0-AA8C-92E31C32C604}">
      <dgm:prSet/>
      <dgm:spPr/>
      <dgm:t>
        <a:bodyPr/>
        <a:lstStyle/>
        <a:p>
          <a:endParaRPr lang="it-IT" sz="1400">
            <a:latin typeface="Bookman Old Style" pitchFamily="18" charset="0"/>
          </a:endParaRPr>
        </a:p>
      </dgm:t>
    </dgm:pt>
    <dgm:pt modelId="{5FE24B3E-5368-4248-ABF8-6A7F1E4EE43F}">
      <dgm:prSet custT="1"/>
      <dgm:spPr>
        <a:solidFill>
          <a:srgbClr val="00B0F0"/>
        </a:solidFill>
      </dgm:spPr>
      <dgm:t>
        <a:bodyPr/>
        <a:lstStyle/>
        <a:p>
          <a:pPr rtl="0"/>
          <a:r>
            <a:rPr lang="it-IT" sz="1400" b="0" i="0" dirty="0">
              <a:latin typeface="Bookman Old Style" pitchFamily="18" charset="0"/>
            </a:rPr>
            <a:t>PER </a:t>
          </a:r>
          <a:r>
            <a:rPr lang="it-IT" sz="1400" b="1" i="0" dirty="0">
              <a:latin typeface="Bookman Old Style" pitchFamily="18" charset="0"/>
            </a:rPr>
            <a:t>CLAUDIO CECCHETTO</a:t>
          </a:r>
          <a:endParaRPr lang="it-IT" sz="1400" b="1" dirty="0">
            <a:latin typeface="Bookman Old Style" pitchFamily="18" charset="0"/>
          </a:endParaRPr>
        </a:p>
      </dgm:t>
    </dgm:pt>
    <dgm:pt modelId="{C40D7817-DD3F-4005-9E4E-CB35354712FA}" type="parTrans" cxnId="{6632EBFE-F086-4B7B-B33D-37B38A9BEE6F}">
      <dgm:prSet/>
      <dgm:spPr/>
      <dgm:t>
        <a:bodyPr/>
        <a:lstStyle/>
        <a:p>
          <a:endParaRPr lang="it-IT" sz="1400"/>
        </a:p>
      </dgm:t>
    </dgm:pt>
    <dgm:pt modelId="{5ABE6AD0-97C4-4225-A60A-DD2BE29E9008}" type="sibTrans" cxnId="{6632EBFE-F086-4B7B-B33D-37B38A9BEE6F}">
      <dgm:prSet/>
      <dgm:spPr/>
      <dgm:t>
        <a:bodyPr/>
        <a:lstStyle/>
        <a:p>
          <a:endParaRPr lang="it-IT" sz="1400"/>
        </a:p>
      </dgm:t>
    </dgm:pt>
    <dgm:pt modelId="{A51D0AD6-CD48-40DA-8DFF-79CAFFFD6FF2}">
      <dgm:prSet custT="1"/>
      <dgm:spPr>
        <a:solidFill>
          <a:schemeClr val="accent6">
            <a:lumMod val="20000"/>
            <a:lumOff val="80000"/>
          </a:schemeClr>
        </a:solidFill>
      </dgm:spPr>
      <dgm:t>
        <a:bodyPr/>
        <a:lstStyle/>
        <a:p>
          <a:pPr rtl="0"/>
          <a:r>
            <a:rPr lang="it-IT" sz="1400" i="0" dirty="0">
              <a:solidFill>
                <a:srgbClr val="002060"/>
              </a:solidFill>
              <a:latin typeface="Bookman Old Style" pitchFamily="18" charset="0"/>
            </a:rPr>
            <a:t>REALIZZATA TRA IL 10 E IL 18 </a:t>
          </a:r>
          <a:r>
            <a:rPr lang="it-IT" sz="1400" b="1" i="0" dirty="0">
              <a:solidFill>
                <a:srgbClr val="002060"/>
              </a:solidFill>
              <a:latin typeface="Bookman Old Style" pitchFamily="18" charset="0"/>
            </a:rPr>
            <a:t>GENNAIO</a:t>
          </a:r>
          <a:r>
            <a:rPr lang="it-IT" sz="1400" i="0" dirty="0">
              <a:solidFill>
                <a:srgbClr val="002060"/>
              </a:solidFill>
              <a:latin typeface="Bookman Old Style" pitchFamily="18" charset="0"/>
            </a:rPr>
            <a:t> </a:t>
          </a:r>
          <a:r>
            <a:rPr lang="it-IT" sz="1400" b="1" i="0" dirty="0">
              <a:solidFill>
                <a:srgbClr val="002060"/>
              </a:solidFill>
              <a:latin typeface="Bookman Old Style" pitchFamily="18" charset="0"/>
            </a:rPr>
            <a:t>2021</a:t>
          </a:r>
          <a:endParaRPr lang="it-IT" sz="1400" b="1" dirty="0">
            <a:solidFill>
              <a:srgbClr val="002060"/>
            </a:solidFill>
            <a:latin typeface="Bookman Old Style" pitchFamily="18" charset="0"/>
          </a:endParaRPr>
        </a:p>
      </dgm:t>
    </dgm:pt>
    <dgm:pt modelId="{83D6B681-340A-4B8E-BB2D-EC3850F5F2BB}" type="parTrans" cxnId="{5CD8F297-D8FA-483F-8D08-997603BB6832}">
      <dgm:prSet/>
      <dgm:spPr/>
      <dgm:t>
        <a:bodyPr/>
        <a:lstStyle/>
        <a:p>
          <a:endParaRPr lang="it-IT" sz="1400"/>
        </a:p>
      </dgm:t>
    </dgm:pt>
    <dgm:pt modelId="{5C5CF0CA-6744-41C2-8E43-DA8BF01AD8A8}" type="sibTrans" cxnId="{5CD8F297-D8FA-483F-8D08-997603BB6832}">
      <dgm:prSet/>
      <dgm:spPr/>
      <dgm:t>
        <a:bodyPr/>
        <a:lstStyle/>
        <a:p>
          <a:endParaRPr lang="it-IT" sz="1400"/>
        </a:p>
      </dgm:t>
    </dgm:pt>
    <dgm:pt modelId="{0E88A8FB-43BE-4AC9-B89E-F9E25ABA8AD9}">
      <dgm:prSet custT="1"/>
      <dgm:spPr>
        <a:solidFill>
          <a:schemeClr val="bg2">
            <a:lumMod val="75000"/>
          </a:schemeClr>
        </a:solidFill>
      </dgm:spPr>
      <dgm:t>
        <a:bodyPr/>
        <a:lstStyle/>
        <a:p>
          <a:pPr rtl="0"/>
          <a:r>
            <a:rPr lang="it-IT" sz="1400" i="0" dirty="0">
              <a:latin typeface="Bookman Old Style" pitchFamily="18" charset="0"/>
            </a:rPr>
            <a:t>TRAMITE </a:t>
          </a:r>
          <a:r>
            <a:rPr lang="it-IT" sz="1400" b="1" i="0" dirty="0">
              <a:latin typeface="Bookman Old Style" pitchFamily="18" charset="0"/>
            </a:rPr>
            <a:t>700 INTERVISTE </a:t>
          </a:r>
          <a:r>
            <a:rPr lang="it-IT" sz="1400" b="0" i="0" dirty="0">
              <a:latin typeface="Bookman Old Style" pitchFamily="18" charset="0"/>
            </a:rPr>
            <a:t>TELEFONICHE</a:t>
          </a:r>
          <a:endParaRPr lang="it-IT" sz="1400" b="0" dirty="0">
            <a:latin typeface="Bookman Old Style" pitchFamily="18" charset="0"/>
          </a:endParaRPr>
        </a:p>
      </dgm:t>
    </dgm:pt>
    <dgm:pt modelId="{F20E894D-92D9-41C1-9459-DEE0AB7A982F}" type="parTrans" cxnId="{C18BD976-D237-4DA0-9CB7-DC3BD01C7132}">
      <dgm:prSet/>
      <dgm:spPr/>
      <dgm:t>
        <a:bodyPr/>
        <a:lstStyle/>
        <a:p>
          <a:endParaRPr lang="it-IT" sz="1400"/>
        </a:p>
      </dgm:t>
    </dgm:pt>
    <dgm:pt modelId="{69F9AD63-C886-495C-A1ED-C26B4468A291}" type="sibTrans" cxnId="{C18BD976-D237-4DA0-9CB7-DC3BD01C7132}">
      <dgm:prSet/>
      <dgm:spPr/>
      <dgm:t>
        <a:bodyPr/>
        <a:lstStyle/>
        <a:p>
          <a:endParaRPr lang="it-IT" sz="1400"/>
        </a:p>
      </dgm:t>
    </dgm:pt>
    <dgm:pt modelId="{10442022-2673-428D-B350-300430254820}">
      <dgm:prSet custT="1"/>
      <dgm:spPr/>
      <dgm:t>
        <a:bodyPr/>
        <a:lstStyle/>
        <a:p>
          <a:pPr rtl="0"/>
          <a:r>
            <a:rPr lang="it-IT" sz="1400" i="0" dirty="0">
              <a:latin typeface="Bookman Old Style" pitchFamily="18" charset="0"/>
            </a:rPr>
            <a:t>A UN CAMPIONE </a:t>
          </a:r>
          <a:r>
            <a:rPr lang="it-IT" sz="1400" b="0" i="0" dirty="0">
              <a:latin typeface="Bookman Old Style" pitchFamily="18" charset="0"/>
            </a:rPr>
            <a:t>DI</a:t>
          </a:r>
          <a:r>
            <a:rPr lang="it-IT" sz="1400" b="1" i="0" dirty="0">
              <a:latin typeface="Bookman Old Style" pitchFamily="18" charset="0"/>
            </a:rPr>
            <a:t> MAGGIORENNI RESIDENTI NEL COMUNE DI RICCIONE</a:t>
          </a:r>
          <a:endParaRPr lang="it-IT" sz="1400" b="0" dirty="0">
            <a:latin typeface="Bookman Old Style" pitchFamily="18" charset="0"/>
          </a:endParaRPr>
        </a:p>
      </dgm:t>
    </dgm:pt>
    <dgm:pt modelId="{C047CE20-3027-4EC3-9CE5-8DADBFCDF24C}" type="parTrans" cxnId="{3D7192BF-B53C-4A8A-A218-2FA3420B052F}">
      <dgm:prSet/>
      <dgm:spPr/>
      <dgm:t>
        <a:bodyPr/>
        <a:lstStyle/>
        <a:p>
          <a:endParaRPr lang="it-IT" sz="1400"/>
        </a:p>
      </dgm:t>
    </dgm:pt>
    <dgm:pt modelId="{9661B9C9-B6F4-455F-9D5C-88222EBF4C8C}" type="sibTrans" cxnId="{3D7192BF-B53C-4A8A-A218-2FA3420B052F}">
      <dgm:prSet/>
      <dgm:spPr/>
      <dgm:t>
        <a:bodyPr/>
        <a:lstStyle/>
        <a:p>
          <a:endParaRPr lang="it-IT" sz="1400"/>
        </a:p>
      </dgm:t>
    </dgm:pt>
    <dgm:pt modelId="{E8381D24-A0A7-4DD6-AFAD-A05E315B77B4}" type="pres">
      <dgm:prSet presAssocID="{7E6E5ECA-1A4A-44EE-B7D7-70159D3311F3}" presName="Name0" presStyleCnt="0">
        <dgm:presLayoutVars>
          <dgm:chMax val="7"/>
          <dgm:chPref val="7"/>
          <dgm:dir/>
        </dgm:presLayoutVars>
      </dgm:prSet>
      <dgm:spPr/>
    </dgm:pt>
    <dgm:pt modelId="{21BAB7E6-D4D2-4153-9E49-69E4FAA8BC43}" type="pres">
      <dgm:prSet presAssocID="{7E6E5ECA-1A4A-44EE-B7D7-70159D3311F3}" presName="Name1" presStyleCnt="0"/>
      <dgm:spPr/>
    </dgm:pt>
    <dgm:pt modelId="{C211F4E7-4B44-4A3C-A69C-65E04177A552}" type="pres">
      <dgm:prSet presAssocID="{7E6E5ECA-1A4A-44EE-B7D7-70159D3311F3}" presName="cycle" presStyleCnt="0"/>
      <dgm:spPr/>
    </dgm:pt>
    <dgm:pt modelId="{97C363C2-B14D-49FD-B48A-5694F7281EF2}" type="pres">
      <dgm:prSet presAssocID="{7E6E5ECA-1A4A-44EE-B7D7-70159D3311F3}" presName="srcNode" presStyleLbl="node1" presStyleIdx="0" presStyleCnt="5"/>
      <dgm:spPr/>
    </dgm:pt>
    <dgm:pt modelId="{D95CA137-9A18-4B9F-8D5A-7A4B026926C3}" type="pres">
      <dgm:prSet presAssocID="{7E6E5ECA-1A4A-44EE-B7D7-70159D3311F3}" presName="conn" presStyleLbl="parChTrans1D2" presStyleIdx="0" presStyleCnt="1"/>
      <dgm:spPr/>
    </dgm:pt>
    <dgm:pt modelId="{C9E98FFF-A1FA-4060-A8E6-D06EF4C26720}" type="pres">
      <dgm:prSet presAssocID="{7E6E5ECA-1A4A-44EE-B7D7-70159D3311F3}" presName="extraNode" presStyleLbl="node1" presStyleIdx="0" presStyleCnt="5"/>
      <dgm:spPr/>
    </dgm:pt>
    <dgm:pt modelId="{114373BB-3505-4E9F-B84E-28308039498F}" type="pres">
      <dgm:prSet presAssocID="{7E6E5ECA-1A4A-44EE-B7D7-70159D3311F3}" presName="dstNode" presStyleLbl="node1" presStyleIdx="0" presStyleCnt="5"/>
      <dgm:spPr/>
    </dgm:pt>
    <dgm:pt modelId="{A28E408E-615B-47A6-921A-558DD3A02784}" type="pres">
      <dgm:prSet presAssocID="{75D4C507-BDA0-4420-B064-F2BF5884B1BE}" presName="text_1" presStyleLbl="node1" presStyleIdx="0" presStyleCnt="5">
        <dgm:presLayoutVars>
          <dgm:bulletEnabled val="1"/>
        </dgm:presLayoutVars>
      </dgm:prSet>
      <dgm:spPr/>
    </dgm:pt>
    <dgm:pt modelId="{21AF3C0D-BE1E-450B-934E-14F5BD157F17}" type="pres">
      <dgm:prSet presAssocID="{75D4C507-BDA0-4420-B064-F2BF5884B1BE}" presName="accent_1" presStyleCnt="0"/>
      <dgm:spPr/>
    </dgm:pt>
    <dgm:pt modelId="{01AFBE32-4438-4340-8E30-7CCC456D66D7}" type="pres">
      <dgm:prSet presAssocID="{75D4C507-BDA0-4420-B064-F2BF5884B1BE}" presName="accentRepeatNode" presStyleLbl="solidFgAcc1" presStyleIdx="0" presStyleCnt="5"/>
      <dgm:spPr>
        <a:blipFill rotWithShape="0">
          <a:blip xmlns:r="http://schemas.openxmlformats.org/officeDocument/2006/relationships" r:embed="rId1"/>
          <a:stretch>
            <a:fillRect/>
          </a:stretch>
        </a:blipFill>
      </dgm:spPr>
    </dgm:pt>
    <dgm:pt modelId="{08F50D97-F999-4C20-B188-778562B2C450}" type="pres">
      <dgm:prSet presAssocID="{5FE24B3E-5368-4248-ABF8-6A7F1E4EE43F}" presName="text_2" presStyleLbl="node1" presStyleIdx="1" presStyleCnt="5">
        <dgm:presLayoutVars>
          <dgm:bulletEnabled val="1"/>
        </dgm:presLayoutVars>
      </dgm:prSet>
      <dgm:spPr/>
    </dgm:pt>
    <dgm:pt modelId="{D478C52F-D4B7-4184-A1BC-B0B07595D053}" type="pres">
      <dgm:prSet presAssocID="{5FE24B3E-5368-4248-ABF8-6A7F1E4EE43F}" presName="accent_2" presStyleCnt="0"/>
      <dgm:spPr/>
    </dgm:pt>
    <dgm:pt modelId="{72EC030E-9DF9-4BB2-8C52-8E9359A4DEBD}" type="pres">
      <dgm:prSet presAssocID="{5FE24B3E-5368-4248-ABF8-6A7F1E4EE43F}" presName="accentRepeatNode" presStyleLbl="solidFgAcc1" presStyleIdx="1" presStyleCnt="5"/>
      <dgm:spPr>
        <a:blipFill rotWithShape="0">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pt>
    <dgm:pt modelId="{FD978BE8-97F5-44F5-B19A-65AA74F6D831}" type="pres">
      <dgm:prSet presAssocID="{A51D0AD6-CD48-40DA-8DFF-79CAFFFD6FF2}" presName="text_3" presStyleLbl="node1" presStyleIdx="2" presStyleCnt="5">
        <dgm:presLayoutVars>
          <dgm:bulletEnabled val="1"/>
        </dgm:presLayoutVars>
      </dgm:prSet>
      <dgm:spPr/>
    </dgm:pt>
    <dgm:pt modelId="{D29FB53C-0E5E-4F54-8F65-D42D36097F96}" type="pres">
      <dgm:prSet presAssocID="{A51D0AD6-CD48-40DA-8DFF-79CAFFFD6FF2}" presName="accent_3" presStyleCnt="0"/>
      <dgm:spPr/>
    </dgm:pt>
    <dgm:pt modelId="{605B4266-F848-43E8-8EF6-4AF9B2E4EE73}" type="pres">
      <dgm:prSet presAssocID="{A51D0AD6-CD48-40DA-8DFF-79CAFFFD6FF2}" presName="accentRepeatNode" presStyleLbl="solidFgAcc1" presStyleIdx="2" presStyleCnt="5"/>
      <dgm:spPr>
        <a:blipFill rotWithShape="0">
          <a:blip xmlns:r="http://schemas.openxmlformats.org/officeDocument/2006/relationships" r:embed="rId3"/>
          <a:stretch>
            <a:fillRect/>
          </a:stretch>
        </a:blipFill>
      </dgm:spPr>
    </dgm:pt>
    <dgm:pt modelId="{1E73063C-7231-4970-B71B-8307B4AA90F8}" type="pres">
      <dgm:prSet presAssocID="{0E88A8FB-43BE-4AC9-B89E-F9E25ABA8AD9}" presName="text_4" presStyleLbl="node1" presStyleIdx="3" presStyleCnt="5">
        <dgm:presLayoutVars>
          <dgm:bulletEnabled val="1"/>
        </dgm:presLayoutVars>
      </dgm:prSet>
      <dgm:spPr/>
    </dgm:pt>
    <dgm:pt modelId="{146DE922-D8EE-4934-997C-87BD70DB0719}" type="pres">
      <dgm:prSet presAssocID="{0E88A8FB-43BE-4AC9-B89E-F9E25ABA8AD9}" presName="accent_4" presStyleCnt="0"/>
      <dgm:spPr/>
    </dgm:pt>
    <dgm:pt modelId="{D87201E0-A134-40FC-8495-FB5ED72B8CFF}" type="pres">
      <dgm:prSet presAssocID="{0E88A8FB-43BE-4AC9-B89E-F9E25ABA8AD9}" presName="accentRepeatNode" presStyleLbl="solidFgAcc1" presStyleIdx="3" presStyleCnt="5"/>
      <dgm:spPr>
        <a:blipFill rotWithShape="0">
          <a:blip xmlns:r="http://schemas.openxmlformats.org/officeDocument/2006/relationships" r:embed="rId4"/>
          <a:stretch>
            <a:fillRect/>
          </a:stretch>
        </a:blipFill>
      </dgm:spPr>
    </dgm:pt>
    <dgm:pt modelId="{C5C7DD9F-9E79-4CC9-A06F-E821416CD588}" type="pres">
      <dgm:prSet presAssocID="{10442022-2673-428D-B350-300430254820}" presName="text_5" presStyleLbl="node1" presStyleIdx="4" presStyleCnt="5">
        <dgm:presLayoutVars>
          <dgm:bulletEnabled val="1"/>
        </dgm:presLayoutVars>
      </dgm:prSet>
      <dgm:spPr/>
    </dgm:pt>
    <dgm:pt modelId="{1E0A6F00-E37B-4F51-9267-3A14D1A66171}" type="pres">
      <dgm:prSet presAssocID="{10442022-2673-428D-B350-300430254820}" presName="accent_5" presStyleCnt="0"/>
      <dgm:spPr/>
    </dgm:pt>
    <dgm:pt modelId="{96E7A032-C0E1-4270-A996-82B7F0047E5F}" type="pres">
      <dgm:prSet presAssocID="{10442022-2673-428D-B350-300430254820}" presName="accentRepeatNode" presStyleLbl="solidFgAcc1" presStyleIdx="4" presStyleCnt="5"/>
      <dgm:spPr>
        <a:blipFill rotWithShape="0">
          <a:blip xmlns:r="http://schemas.openxmlformats.org/officeDocument/2006/relationships" r:embed="rId5"/>
          <a:stretch>
            <a:fillRect/>
          </a:stretch>
        </a:blipFill>
      </dgm:spPr>
    </dgm:pt>
  </dgm:ptLst>
  <dgm:cxnLst>
    <dgm:cxn modelId="{A0B6BC33-E9D8-4F33-9417-66A86AF1CB8C}" type="presOf" srcId="{10442022-2673-428D-B350-300430254820}" destId="{C5C7DD9F-9E79-4CC9-A06F-E821416CD588}" srcOrd="0" destOrd="0" presId="urn:microsoft.com/office/officeart/2008/layout/VerticalCurvedList"/>
    <dgm:cxn modelId="{6CE04556-5E80-49F4-9E14-3CE9476B97FC}" type="presOf" srcId="{75D4C507-BDA0-4420-B064-F2BF5884B1BE}" destId="{A28E408E-615B-47A6-921A-558DD3A02784}" srcOrd="0" destOrd="0" presId="urn:microsoft.com/office/officeart/2008/layout/VerticalCurvedList"/>
    <dgm:cxn modelId="{C18BD976-D237-4DA0-9CB7-DC3BD01C7132}" srcId="{7E6E5ECA-1A4A-44EE-B7D7-70159D3311F3}" destId="{0E88A8FB-43BE-4AC9-B89E-F9E25ABA8AD9}" srcOrd="3" destOrd="0" parTransId="{F20E894D-92D9-41C1-9459-DEE0AB7A982F}" sibTransId="{69F9AD63-C886-495C-A1ED-C26B4468A291}"/>
    <dgm:cxn modelId="{B3476C77-6496-441B-A896-005FF2E422C6}" type="presOf" srcId="{7E6E5ECA-1A4A-44EE-B7D7-70159D3311F3}" destId="{E8381D24-A0A7-4DD6-AFAD-A05E315B77B4}" srcOrd="0" destOrd="0" presId="urn:microsoft.com/office/officeart/2008/layout/VerticalCurvedList"/>
    <dgm:cxn modelId="{20C31781-3A19-46BC-8DE0-D1CEE3B40A8E}" type="presOf" srcId="{0E88A8FB-43BE-4AC9-B89E-F9E25ABA8AD9}" destId="{1E73063C-7231-4970-B71B-8307B4AA90F8}" srcOrd="0" destOrd="0" presId="urn:microsoft.com/office/officeart/2008/layout/VerticalCurvedList"/>
    <dgm:cxn modelId="{88E3198A-1D34-4029-AABE-BF40CE9E39C2}" type="presOf" srcId="{5FE24B3E-5368-4248-ABF8-6A7F1E4EE43F}" destId="{08F50D97-F999-4C20-B188-778562B2C450}" srcOrd="0" destOrd="0" presId="urn:microsoft.com/office/officeart/2008/layout/VerticalCurvedList"/>
    <dgm:cxn modelId="{5CD8F297-D8FA-483F-8D08-997603BB6832}" srcId="{7E6E5ECA-1A4A-44EE-B7D7-70159D3311F3}" destId="{A51D0AD6-CD48-40DA-8DFF-79CAFFFD6FF2}" srcOrd="2" destOrd="0" parTransId="{83D6B681-340A-4B8E-BB2D-EC3850F5F2BB}" sibTransId="{5C5CF0CA-6744-41C2-8E43-DA8BF01AD8A8}"/>
    <dgm:cxn modelId="{8888B8A4-1391-4A73-98E9-79DDBB8AFE4E}" type="presOf" srcId="{78A6A28E-A070-4989-9D18-1F69B84898FA}" destId="{D95CA137-9A18-4B9F-8D5A-7A4B026926C3}" srcOrd="0" destOrd="0" presId="urn:microsoft.com/office/officeart/2008/layout/VerticalCurvedList"/>
    <dgm:cxn modelId="{20375CB9-DD85-40D0-AA8C-92E31C32C604}" srcId="{7E6E5ECA-1A4A-44EE-B7D7-70159D3311F3}" destId="{75D4C507-BDA0-4420-B064-F2BF5884B1BE}" srcOrd="0" destOrd="0" parTransId="{40B47835-EBF7-4DDE-BC46-31C925C9FCD7}" sibTransId="{78A6A28E-A070-4989-9D18-1F69B84898FA}"/>
    <dgm:cxn modelId="{3D7192BF-B53C-4A8A-A218-2FA3420B052F}" srcId="{7E6E5ECA-1A4A-44EE-B7D7-70159D3311F3}" destId="{10442022-2673-428D-B350-300430254820}" srcOrd="4" destOrd="0" parTransId="{C047CE20-3027-4EC3-9CE5-8DADBFCDF24C}" sibTransId="{9661B9C9-B6F4-455F-9D5C-88222EBF4C8C}"/>
    <dgm:cxn modelId="{116F61FB-69F4-49C9-8B1C-40D1A6C38DD7}" type="presOf" srcId="{A51D0AD6-CD48-40DA-8DFF-79CAFFFD6FF2}" destId="{FD978BE8-97F5-44F5-B19A-65AA74F6D831}" srcOrd="0" destOrd="0" presId="urn:microsoft.com/office/officeart/2008/layout/VerticalCurvedList"/>
    <dgm:cxn modelId="{6632EBFE-F086-4B7B-B33D-37B38A9BEE6F}" srcId="{7E6E5ECA-1A4A-44EE-B7D7-70159D3311F3}" destId="{5FE24B3E-5368-4248-ABF8-6A7F1E4EE43F}" srcOrd="1" destOrd="0" parTransId="{C40D7817-DD3F-4005-9E4E-CB35354712FA}" sibTransId="{5ABE6AD0-97C4-4225-A60A-DD2BE29E9008}"/>
    <dgm:cxn modelId="{10705C7D-1132-4CB9-A4E4-625EBE2ECACD}" type="presParOf" srcId="{E8381D24-A0A7-4DD6-AFAD-A05E315B77B4}" destId="{21BAB7E6-D4D2-4153-9E49-69E4FAA8BC43}" srcOrd="0" destOrd="0" presId="urn:microsoft.com/office/officeart/2008/layout/VerticalCurvedList"/>
    <dgm:cxn modelId="{FD5C88F5-B13E-48DC-BAC4-FB15E02156A7}" type="presParOf" srcId="{21BAB7E6-D4D2-4153-9E49-69E4FAA8BC43}" destId="{C211F4E7-4B44-4A3C-A69C-65E04177A552}" srcOrd="0" destOrd="0" presId="urn:microsoft.com/office/officeart/2008/layout/VerticalCurvedList"/>
    <dgm:cxn modelId="{7252039F-20CA-4172-B65D-BD528B591348}" type="presParOf" srcId="{C211F4E7-4B44-4A3C-A69C-65E04177A552}" destId="{97C363C2-B14D-49FD-B48A-5694F7281EF2}" srcOrd="0" destOrd="0" presId="urn:microsoft.com/office/officeart/2008/layout/VerticalCurvedList"/>
    <dgm:cxn modelId="{06D36620-565A-4FAF-9FE1-511A283C51EE}" type="presParOf" srcId="{C211F4E7-4B44-4A3C-A69C-65E04177A552}" destId="{D95CA137-9A18-4B9F-8D5A-7A4B026926C3}" srcOrd="1" destOrd="0" presId="urn:microsoft.com/office/officeart/2008/layout/VerticalCurvedList"/>
    <dgm:cxn modelId="{0F1B7EAB-EACD-4F2E-9081-085ED717C3EF}" type="presParOf" srcId="{C211F4E7-4B44-4A3C-A69C-65E04177A552}" destId="{C9E98FFF-A1FA-4060-A8E6-D06EF4C26720}" srcOrd="2" destOrd="0" presId="urn:microsoft.com/office/officeart/2008/layout/VerticalCurvedList"/>
    <dgm:cxn modelId="{31E68FFF-4592-45F7-8134-D204C4843AA0}" type="presParOf" srcId="{C211F4E7-4B44-4A3C-A69C-65E04177A552}" destId="{114373BB-3505-4E9F-B84E-28308039498F}" srcOrd="3" destOrd="0" presId="urn:microsoft.com/office/officeart/2008/layout/VerticalCurvedList"/>
    <dgm:cxn modelId="{FB279DBB-50DC-4DA4-B1BE-CFC74638DDF6}" type="presParOf" srcId="{21BAB7E6-D4D2-4153-9E49-69E4FAA8BC43}" destId="{A28E408E-615B-47A6-921A-558DD3A02784}" srcOrd="1" destOrd="0" presId="urn:microsoft.com/office/officeart/2008/layout/VerticalCurvedList"/>
    <dgm:cxn modelId="{02DC8B46-6BA1-475B-8426-C3F223782D8D}" type="presParOf" srcId="{21BAB7E6-D4D2-4153-9E49-69E4FAA8BC43}" destId="{21AF3C0D-BE1E-450B-934E-14F5BD157F17}" srcOrd="2" destOrd="0" presId="urn:microsoft.com/office/officeart/2008/layout/VerticalCurvedList"/>
    <dgm:cxn modelId="{9CB899F3-7A94-4E2B-BF86-E2D639FFB866}" type="presParOf" srcId="{21AF3C0D-BE1E-450B-934E-14F5BD157F17}" destId="{01AFBE32-4438-4340-8E30-7CCC456D66D7}" srcOrd="0" destOrd="0" presId="urn:microsoft.com/office/officeart/2008/layout/VerticalCurvedList"/>
    <dgm:cxn modelId="{CCCCE2F5-8F36-41AC-83A3-D069491D7E6D}" type="presParOf" srcId="{21BAB7E6-D4D2-4153-9E49-69E4FAA8BC43}" destId="{08F50D97-F999-4C20-B188-778562B2C450}" srcOrd="3" destOrd="0" presId="urn:microsoft.com/office/officeart/2008/layout/VerticalCurvedList"/>
    <dgm:cxn modelId="{284CEADD-28AB-43AA-AD8A-38D67420A89B}" type="presParOf" srcId="{21BAB7E6-D4D2-4153-9E49-69E4FAA8BC43}" destId="{D478C52F-D4B7-4184-A1BC-B0B07595D053}" srcOrd="4" destOrd="0" presId="urn:microsoft.com/office/officeart/2008/layout/VerticalCurvedList"/>
    <dgm:cxn modelId="{3CD8391A-6769-4F4F-A96C-6DBD61BE580E}" type="presParOf" srcId="{D478C52F-D4B7-4184-A1BC-B0B07595D053}" destId="{72EC030E-9DF9-4BB2-8C52-8E9359A4DEBD}" srcOrd="0" destOrd="0" presId="urn:microsoft.com/office/officeart/2008/layout/VerticalCurvedList"/>
    <dgm:cxn modelId="{995C453B-BB2C-4915-8498-8451AEEC2C0C}" type="presParOf" srcId="{21BAB7E6-D4D2-4153-9E49-69E4FAA8BC43}" destId="{FD978BE8-97F5-44F5-B19A-65AA74F6D831}" srcOrd="5" destOrd="0" presId="urn:microsoft.com/office/officeart/2008/layout/VerticalCurvedList"/>
    <dgm:cxn modelId="{2381AC0C-9A11-465E-8AB8-5609DFAB3F1A}" type="presParOf" srcId="{21BAB7E6-D4D2-4153-9E49-69E4FAA8BC43}" destId="{D29FB53C-0E5E-4F54-8F65-D42D36097F96}" srcOrd="6" destOrd="0" presId="urn:microsoft.com/office/officeart/2008/layout/VerticalCurvedList"/>
    <dgm:cxn modelId="{4A9FDEE1-28FA-4809-8488-196987DDCE0E}" type="presParOf" srcId="{D29FB53C-0E5E-4F54-8F65-D42D36097F96}" destId="{605B4266-F848-43E8-8EF6-4AF9B2E4EE73}" srcOrd="0" destOrd="0" presId="urn:microsoft.com/office/officeart/2008/layout/VerticalCurvedList"/>
    <dgm:cxn modelId="{C66DD170-41F5-450F-A27F-A4FEA7EED3FC}" type="presParOf" srcId="{21BAB7E6-D4D2-4153-9E49-69E4FAA8BC43}" destId="{1E73063C-7231-4970-B71B-8307B4AA90F8}" srcOrd="7" destOrd="0" presId="urn:microsoft.com/office/officeart/2008/layout/VerticalCurvedList"/>
    <dgm:cxn modelId="{C11E8E4E-DD71-49F3-9476-377C95F3BB5F}" type="presParOf" srcId="{21BAB7E6-D4D2-4153-9E49-69E4FAA8BC43}" destId="{146DE922-D8EE-4934-997C-87BD70DB0719}" srcOrd="8" destOrd="0" presId="urn:microsoft.com/office/officeart/2008/layout/VerticalCurvedList"/>
    <dgm:cxn modelId="{3FE56C45-688F-4B3A-94A7-FCF1CF95FE31}" type="presParOf" srcId="{146DE922-D8EE-4934-997C-87BD70DB0719}" destId="{D87201E0-A134-40FC-8495-FB5ED72B8CFF}" srcOrd="0" destOrd="0" presId="urn:microsoft.com/office/officeart/2008/layout/VerticalCurvedList"/>
    <dgm:cxn modelId="{8A3B021C-BF5B-4089-955B-0FAC200345D0}" type="presParOf" srcId="{21BAB7E6-D4D2-4153-9E49-69E4FAA8BC43}" destId="{C5C7DD9F-9E79-4CC9-A06F-E821416CD588}" srcOrd="9" destOrd="0" presId="urn:microsoft.com/office/officeart/2008/layout/VerticalCurvedList"/>
    <dgm:cxn modelId="{C8C6C131-5915-43DB-9190-0C30A3695D37}" type="presParOf" srcId="{21BAB7E6-D4D2-4153-9E49-69E4FAA8BC43}" destId="{1E0A6F00-E37B-4F51-9267-3A14D1A66171}" srcOrd="10" destOrd="0" presId="urn:microsoft.com/office/officeart/2008/layout/VerticalCurvedList"/>
    <dgm:cxn modelId="{5311D7E5-2BA0-420C-BCFB-12CA7AB86CE4}" type="presParOf" srcId="{1E0A6F00-E37B-4F51-9267-3A14D1A66171}" destId="{96E7A032-C0E1-4270-A996-82B7F0047E5F}"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5CA137-9A18-4B9F-8D5A-7A4B026926C3}">
      <dsp:nvSpPr>
        <dsp:cNvPr id="0" name=""/>
        <dsp:cNvSpPr/>
      </dsp:nvSpPr>
      <dsp:spPr>
        <a:xfrm>
          <a:off x="-4799067" y="-735532"/>
          <a:ext cx="5716022" cy="5716022"/>
        </a:xfrm>
        <a:prstGeom prst="blockArc">
          <a:avLst>
            <a:gd name="adj1" fmla="val 18900000"/>
            <a:gd name="adj2" fmla="val 2700000"/>
            <a:gd name="adj3" fmla="val 378"/>
          </a:avLst>
        </a:prstGeom>
        <a:noFill/>
        <a:ln w="25400" cap="flat" cmpd="sng"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28E408E-615B-47A6-921A-558DD3A02784}">
      <dsp:nvSpPr>
        <dsp:cNvPr id="0" name=""/>
        <dsp:cNvSpPr/>
      </dsp:nvSpPr>
      <dsp:spPr>
        <a:xfrm>
          <a:off x="401259" y="265224"/>
          <a:ext cx="8156058" cy="530789"/>
        </a:xfrm>
        <a:prstGeom prst="rect">
          <a:avLst/>
        </a:prstGeom>
        <a:solidFill>
          <a:srgbClr val="00206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21314" tIns="35560" rIns="35560" bIns="35560" numCol="1" spcCol="1270" anchor="ctr" anchorCtr="0">
          <a:noAutofit/>
        </a:bodyPr>
        <a:lstStyle/>
        <a:p>
          <a:pPr marL="0" lvl="0" indent="0" algn="l" defTabSz="622300" rtl="0">
            <a:lnSpc>
              <a:spcPct val="90000"/>
            </a:lnSpc>
            <a:spcBef>
              <a:spcPct val="0"/>
            </a:spcBef>
            <a:spcAft>
              <a:spcPct val="35000"/>
            </a:spcAft>
            <a:buNone/>
          </a:pPr>
          <a:r>
            <a:rPr lang="it-IT" sz="1400" i="0" kern="1200" dirty="0">
              <a:latin typeface="Bookman Old Style" pitchFamily="18" charset="0"/>
            </a:rPr>
            <a:t>REALIZZATA DA </a:t>
          </a:r>
          <a:r>
            <a:rPr lang="it-IT" sz="1400" b="1" i="0" kern="1200" dirty="0">
              <a:latin typeface="Bookman Old Style" pitchFamily="18" charset="0"/>
            </a:rPr>
            <a:t>ASTRARICERCHE</a:t>
          </a:r>
          <a:endParaRPr lang="it-IT" sz="1400" b="0" kern="1200" dirty="0">
            <a:latin typeface="Bookman Old Style" pitchFamily="18" charset="0"/>
          </a:endParaRPr>
        </a:p>
      </dsp:txBody>
      <dsp:txXfrm>
        <a:off x="401259" y="265224"/>
        <a:ext cx="8156058" cy="530789"/>
      </dsp:txXfrm>
    </dsp:sp>
    <dsp:sp modelId="{01AFBE32-4438-4340-8E30-7CCC456D66D7}">
      <dsp:nvSpPr>
        <dsp:cNvPr id="0" name=""/>
        <dsp:cNvSpPr/>
      </dsp:nvSpPr>
      <dsp:spPr>
        <a:xfrm>
          <a:off x="69516" y="198876"/>
          <a:ext cx="663486" cy="663486"/>
        </a:xfrm>
        <a:prstGeom prst="ellipse">
          <a:avLst/>
        </a:prstGeom>
        <a:blipFill rotWithShape="0">
          <a:blip xmlns:r="http://schemas.openxmlformats.org/officeDocument/2006/relationships" r:embed="rId1"/>
          <a:stretch>
            <a:fillRect/>
          </a:stretch>
        </a:blip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08F50D97-F999-4C20-B188-778562B2C450}">
      <dsp:nvSpPr>
        <dsp:cNvPr id="0" name=""/>
        <dsp:cNvSpPr/>
      </dsp:nvSpPr>
      <dsp:spPr>
        <a:xfrm>
          <a:off x="781607" y="1061154"/>
          <a:ext cx="7775710" cy="530789"/>
        </a:xfrm>
        <a:prstGeom prst="rect">
          <a:avLst/>
        </a:prstGeom>
        <a:solidFill>
          <a:srgbClr val="00B0F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21314" tIns="35560" rIns="35560" bIns="35560" numCol="1" spcCol="1270" anchor="ctr" anchorCtr="0">
          <a:noAutofit/>
        </a:bodyPr>
        <a:lstStyle/>
        <a:p>
          <a:pPr marL="0" lvl="0" indent="0" algn="l" defTabSz="622300" rtl="0">
            <a:lnSpc>
              <a:spcPct val="90000"/>
            </a:lnSpc>
            <a:spcBef>
              <a:spcPct val="0"/>
            </a:spcBef>
            <a:spcAft>
              <a:spcPct val="35000"/>
            </a:spcAft>
            <a:buNone/>
          </a:pPr>
          <a:r>
            <a:rPr lang="it-IT" sz="1400" b="0" i="0" kern="1200" dirty="0">
              <a:latin typeface="Bookman Old Style" pitchFamily="18" charset="0"/>
            </a:rPr>
            <a:t>PER </a:t>
          </a:r>
          <a:r>
            <a:rPr lang="it-IT" sz="1400" b="1" i="0" kern="1200" dirty="0">
              <a:latin typeface="Bookman Old Style" pitchFamily="18" charset="0"/>
            </a:rPr>
            <a:t>CLAUDIO CECCHETTO</a:t>
          </a:r>
          <a:endParaRPr lang="it-IT" sz="1400" b="1" kern="1200" dirty="0">
            <a:latin typeface="Bookman Old Style" pitchFamily="18" charset="0"/>
          </a:endParaRPr>
        </a:p>
      </dsp:txBody>
      <dsp:txXfrm>
        <a:off x="781607" y="1061154"/>
        <a:ext cx="7775710" cy="530789"/>
      </dsp:txXfrm>
    </dsp:sp>
    <dsp:sp modelId="{72EC030E-9DF9-4BB2-8C52-8E9359A4DEBD}">
      <dsp:nvSpPr>
        <dsp:cNvPr id="0" name=""/>
        <dsp:cNvSpPr/>
      </dsp:nvSpPr>
      <dsp:spPr>
        <a:xfrm>
          <a:off x="449864" y="994805"/>
          <a:ext cx="663486" cy="663486"/>
        </a:xfrm>
        <a:prstGeom prst="ellipse">
          <a:avLst/>
        </a:prstGeom>
        <a:blipFill rotWithShape="0">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FD978BE8-97F5-44F5-B19A-65AA74F6D831}">
      <dsp:nvSpPr>
        <dsp:cNvPr id="0" name=""/>
        <dsp:cNvSpPr/>
      </dsp:nvSpPr>
      <dsp:spPr>
        <a:xfrm>
          <a:off x="898344" y="1857083"/>
          <a:ext cx="7658974" cy="530789"/>
        </a:xfrm>
        <a:prstGeom prst="rect">
          <a:avLst/>
        </a:prstGeom>
        <a:solidFill>
          <a:schemeClr val="accent6">
            <a:lumMod val="20000"/>
            <a:lumOff val="8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21314" tIns="35560" rIns="35560" bIns="35560" numCol="1" spcCol="1270" anchor="ctr" anchorCtr="0">
          <a:noAutofit/>
        </a:bodyPr>
        <a:lstStyle/>
        <a:p>
          <a:pPr marL="0" lvl="0" indent="0" algn="l" defTabSz="622300" rtl="0">
            <a:lnSpc>
              <a:spcPct val="90000"/>
            </a:lnSpc>
            <a:spcBef>
              <a:spcPct val="0"/>
            </a:spcBef>
            <a:spcAft>
              <a:spcPct val="35000"/>
            </a:spcAft>
            <a:buNone/>
          </a:pPr>
          <a:r>
            <a:rPr lang="it-IT" sz="1400" i="0" kern="1200" dirty="0">
              <a:solidFill>
                <a:srgbClr val="002060"/>
              </a:solidFill>
              <a:latin typeface="Bookman Old Style" pitchFamily="18" charset="0"/>
            </a:rPr>
            <a:t>REALIZZATA TRA IL 10 E IL 18 </a:t>
          </a:r>
          <a:r>
            <a:rPr lang="it-IT" sz="1400" b="1" i="0" kern="1200" dirty="0">
              <a:solidFill>
                <a:srgbClr val="002060"/>
              </a:solidFill>
              <a:latin typeface="Bookman Old Style" pitchFamily="18" charset="0"/>
            </a:rPr>
            <a:t>GENNAIO</a:t>
          </a:r>
          <a:r>
            <a:rPr lang="it-IT" sz="1400" i="0" kern="1200" dirty="0">
              <a:solidFill>
                <a:srgbClr val="002060"/>
              </a:solidFill>
              <a:latin typeface="Bookman Old Style" pitchFamily="18" charset="0"/>
            </a:rPr>
            <a:t> </a:t>
          </a:r>
          <a:r>
            <a:rPr lang="it-IT" sz="1400" b="1" i="0" kern="1200" dirty="0">
              <a:solidFill>
                <a:srgbClr val="002060"/>
              </a:solidFill>
              <a:latin typeface="Bookman Old Style" pitchFamily="18" charset="0"/>
            </a:rPr>
            <a:t>2021</a:t>
          </a:r>
          <a:endParaRPr lang="it-IT" sz="1400" b="1" kern="1200" dirty="0">
            <a:solidFill>
              <a:srgbClr val="002060"/>
            </a:solidFill>
            <a:latin typeface="Bookman Old Style" pitchFamily="18" charset="0"/>
          </a:endParaRPr>
        </a:p>
      </dsp:txBody>
      <dsp:txXfrm>
        <a:off x="898344" y="1857083"/>
        <a:ext cx="7658974" cy="530789"/>
      </dsp:txXfrm>
    </dsp:sp>
    <dsp:sp modelId="{605B4266-F848-43E8-8EF6-4AF9B2E4EE73}">
      <dsp:nvSpPr>
        <dsp:cNvPr id="0" name=""/>
        <dsp:cNvSpPr/>
      </dsp:nvSpPr>
      <dsp:spPr>
        <a:xfrm>
          <a:off x="566600" y="1790735"/>
          <a:ext cx="663486" cy="663486"/>
        </a:xfrm>
        <a:prstGeom prst="ellipse">
          <a:avLst/>
        </a:prstGeom>
        <a:blipFill rotWithShape="0">
          <a:blip xmlns:r="http://schemas.openxmlformats.org/officeDocument/2006/relationships" r:embed="rId3"/>
          <a:stretch>
            <a:fillRect/>
          </a:stretch>
        </a:blip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1E73063C-7231-4970-B71B-8307B4AA90F8}">
      <dsp:nvSpPr>
        <dsp:cNvPr id="0" name=""/>
        <dsp:cNvSpPr/>
      </dsp:nvSpPr>
      <dsp:spPr>
        <a:xfrm>
          <a:off x="781607" y="2653013"/>
          <a:ext cx="7775710" cy="530789"/>
        </a:xfrm>
        <a:prstGeom prst="rect">
          <a:avLst/>
        </a:prstGeom>
        <a:solidFill>
          <a:schemeClr val="bg2">
            <a:lumMod val="7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21314" tIns="35560" rIns="35560" bIns="35560" numCol="1" spcCol="1270" anchor="ctr" anchorCtr="0">
          <a:noAutofit/>
        </a:bodyPr>
        <a:lstStyle/>
        <a:p>
          <a:pPr marL="0" lvl="0" indent="0" algn="l" defTabSz="622300" rtl="0">
            <a:lnSpc>
              <a:spcPct val="90000"/>
            </a:lnSpc>
            <a:spcBef>
              <a:spcPct val="0"/>
            </a:spcBef>
            <a:spcAft>
              <a:spcPct val="35000"/>
            </a:spcAft>
            <a:buNone/>
          </a:pPr>
          <a:r>
            <a:rPr lang="it-IT" sz="1400" i="0" kern="1200" dirty="0">
              <a:latin typeface="Bookman Old Style" pitchFamily="18" charset="0"/>
            </a:rPr>
            <a:t>TRAMITE </a:t>
          </a:r>
          <a:r>
            <a:rPr lang="it-IT" sz="1400" b="1" i="0" kern="1200" dirty="0">
              <a:latin typeface="Bookman Old Style" pitchFamily="18" charset="0"/>
            </a:rPr>
            <a:t>700 INTERVISTE </a:t>
          </a:r>
          <a:r>
            <a:rPr lang="it-IT" sz="1400" b="0" i="0" kern="1200" dirty="0">
              <a:latin typeface="Bookman Old Style" pitchFamily="18" charset="0"/>
            </a:rPr>
            <a:t>TELEFONICHE</a:t>
          </a:r>
          <a:endParaRPr lang="it-IT" sz="1400" b="0" kern="1200" dirty="0">
            <a:latin typeface="Bookman Old Style" pitchFamily="18" charset="0"/>
          </a:endParaRPr>
        </a:p>
      </dsp:txBody>
      <dsp:txXfrm>
        <a:off x="781607" y="2653013"/>
        <a:ext cx="7775710" cy="530789"/>
      </dsp:txXfrm>
    </dsp:sp>
    <dsp:sp modelId="{D87201E0-A134-40FC-8495-FB5ED72B8CFF}">
      <dsp:nvSpPr>
        <dsp:cNvPr id="0" name=""/>
        <dsp:cNvSpPr/>
      </dsp:nvSpPr>
      <dsp:spPr>
        <a:xfrm>
          <a:off x="449864" y="2586664"/>
          <a:ext cx="663486" cy="663486"/>
        </a:xfrm>
        <a:prstGeom prst="ellipse">
          <a:avLst/>
        </a:prstGeom>
        <a:blipFill rotWithShape="0">
          <a:blip xmlns:r="http://schemas.openxmlformats.org/officeDocument/2006/relationships" r:embed="rId4"/>
          <a:stretch>
            <a:fillRect/>
          </a:stretch>
        </a:blip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C5C7DD9F-9E79-4CC9-A06F-E821416CD588}">
      <dsp:nvSpPr>
        <dsp:cNvPr id="0" name=""/>
        <dsp:cNvSpPr/>
      </dsp:nvSpPr>
      <dsp:spPr>
        <a:xfrm>
          <a:off x="401259" y="3448942"/>
          <a:ext cx="8156058" cy="530789"/>
        </a:xfrm>
        <a:prstGeom prst="rect">
          <a:avLst/>
        </a:prstGeom>
        <a:solidFill>
          <a:schemeClr val="accent5">
            <a:hueOff val="1856237"/>
            <a:satOff val="30193"/>
            <a:lumOff val="-3392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21314" tIns="35560" rIns="35560" bIns="35560" numCol="1" spcCol="1270" anchor="ctr" anchorCtr="0">
          <a:noAutofit/>
        </a:bodyPr>
        <a:lstStyle/>
        <a:p>
          <a:pPr marL="0" lvl="0" indent="0" algn="l" defTabSz="622300" rtl="0">
            <a:lnSpc>
              <a:spcPct val="90000"/>
            </a:lnSpc>
            <a:spcBef>
              <a:spcPct val="0"/>
            </a:spcBef>
            <a:spcAft>
              <a:spcPct val="35000"/>
            </a:spcAft>
            <a:buNone/>
          </a:pPr>
          <a:r>
            <a:rPr lang="it-IT" sz="1400" i="0" kern="1200" dirty="0">
              <a:latin typeface="Bookman Old Style" pitchFamily="18" charset="0"/>
            </a:rPr>
            <a:t>A UN CAMPIONE </a:t>
          </a:r>
          <a:r>
            <a:rPr lang="it-IT" sz="1400" b="0" i="0" kern="1200" dirty="0">
              <a:latin typeface="Bookman Old Style" pitchFamily="18" charset="0"/>
            </a:rPr>
            <a:t>DI</a:t>
          </a:r>
          <a:r>
            <a:rPr lang="it-IT" sz="1400" b="1" i="0" kern="1200" dirty="0">
              <a:latin typeface="Bookman Old Style" pitchFamily="18" charset="0"/>
            </a:rPr>
            <a:t> MAGGIORENNI RESIDENTI NEL COMUNE DI RICCIONE</a:t>
          </a:r>
          <a:endParaRPr lang="it-IT" sz="1400" b="0" kern="1200" dirty="0">
            <a:latin typeface="Bookman Old Style" pitchFamily="18" charset="0"/>
          </a:endParaRPr>
        </a:p>
      </dsp:txBody>
      <dsp:txXfrm>
        <a:off x="401259" y="3448942"/>
        <a:ext cx="8156058" cy="530789"/>
      </dsp:txXfrm>
    </dsp:sp>
    <dsp:sp modelId="{96E7A032-C0E1-4270-A996-82B7F0047E5F}">
      <dsp:nvSpPr>
        <dsp:cNvPr id="0" name=""/>
        <dsp:cNvSpPr/>
      </dsp:nvSpPr>
      <dsp:spPr>
        <a:xfrm>
          <a:off x="69516" y="3382593"/>
          <a:ext cx="663486" cy="663486"/>
        </a:xfrm>
        <a:prstGeom prst="ellipse">
          <a:avLst/>
        </a:prstGeom>
        <a:blipFill rotWithShape="0">
          <a:blip xmlns:r="http://schemas.openxmlformats.org/officeDocument/2006/relationships" r:embed="rId5"/>
          <a:stretch>
            <a:fillRect/>
          </a:stretch>
        </a:blip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58862A69-A3AA-488B-90A6-3BAC5CB92359}" type="datetimeFigureOut">
              <a:rPr lang="it-IT" smtClean="0"/>
              <a:pPr/>
              <a:t>31/01/2022</a:t>
            </a:fld>
            <a:endParaRPr lang="it-IT" dirty="0"/>
          </a:p>
        </p:txBody>
      </p:sp>
      <p:sp>
        <p:nvSpPr>
          <p:cNvPr id="4" name="Segnaposto piè di pagina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it-IT" dirty="0"/>
          </a:p>
        </p:txBody>
      </p:sp>
      <p:sp>
        <p:nvSpPr>
          <p:cNvPr id="5" name="Segnaposto numero diapositiva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B769A698-ACF7-44D9-B759-6BE2967A20E4}" type="slidenum">
              <a:rPr lang="it-IT" smtClean="0"/>
              <a:pPr/>
              <a:t>‹N›</a:t>
            </a:fld>
            <a:endParaRPr lang="it-IT" dirty="0"/>
          </a:p>
        </p:txBody>
      </p:sp>
    </p:spTree>
    <p:extLst>
      <p:ext uri="{BB962C8B-B14F-4D97-AF65-F5344CB8AC3E}">
        <p14:creationId xmlns:p14="http://schemas.microsoft.com/office/powerpoint/2010/main" val="2751605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F1475FBF-FC42-46BD-A137-4E176A86209A}" type="datetimeFigureOut">
              <a:rPr lang="it-IT" smtClean="0"/>
              <a:pPr/>
              <a:t>31/01/2022</a:t>
            </a:fld>
            <a:endParaRPr lang="it-IT" dirty="0"/>
          </a:p>
        </p:txBody>
      </p:sp>
      <p:sp>
        <p:nvSpPr>
          <p:cNvPr id="4" name="Segnaposto immagine diapositiva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4C6D8023-3C75-44E7-AA4B-3D14354F3BB7}" type="slidenum">
              <a:rPr lang="it-IT" smtClean="0"/>
              <a:pPr/>
              <a:t>‹N›</a:t>
            </a:fld>
            <a:endParaRPr lang="it-IT" dirty="0"/>
          </a:p>
        </p:txBody>
      </p:sp>
    </p:spTree>
    <p:extLst>
      <p:ext uri="{BB962C8B-B14F-4D97-AF65-F5344CB8AC3E}">
        <p14:creationId xmlns:p14="http://schemas.microsoft.com/office/powerpoint/2010/main" val="2061443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5732E909-87CA-474A-BC61-41264C9CBB27}" type="slidenum">
              <a:rPr lang="it-IT" smtClean="0">
                <a:cs typeface="Arial" charset="0"/>
              </a:rPr>
              <a:pPr/>
              <a:t>1</a:t>
            </a:fld>
            <a:endParaRPr lang="it-IT" dirty="0">
              <a:cs typeface="Arial" charset="0"/>
            </a:endParaRPr>
          </a:p>
        </p:txBody>
      </p:sp>
      <p:sp>
        <p:nvSpPr>
          <p:cNvPr id="48130" name="Rectangle 2"/>
          <p:cNvSpPr>
            <a:spLocks noGrp="1" noRot="1" noChangeAspect="1" noChangeArrowheads="1" noTextEdit="1"/>
          </p:cNvSpPr>
          <p:nvPr>
            <p:ph type="sldImg"/>
          </p:nvPr>
        </p:nvSpPr>
        <p:spPr>
          <a:xfrm>
            <a:off x="2287588" y="514350"/>
            <a:ext cx="4570412" cy="2571750"/>
          </a:xfrm>
          <a:ln/>
        </p:spPr>
      </p:sp>
      <p:sp>
        <p:nvSpPr>
          <p:cNvPr id="4813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186077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a:noFill/>
        </p:spPr>
        <p:txBody>
          <a:bodyPr/>
          <a:lstStyle/>
          <a:p>
            <a:fld id="{3CFA679C-885B-4010-9355-5D72B452C5A7}" type="slidenum">
              <a:rPr lang="it-IT" smtClean="0">
                <a:cs typeface="Arial" charset="0"/>
              </a:rPr>
              <a:pPr/>
              <a:t>2</a:t>
            </a:fld>
            <a:endParaRPr lang="it-IT" dirty="0">
              <a:cs typeface="Arial" charset="0"/>
            </a:endParaRPr>
          </a:p>
        </p:txBody>
      </p:sp>
      <p:sp>
        <p:nvSpPr>
          <p:cNvPr id="13314" name="Rectangle 2"/>
          <p:cNvSpPr>
            <a:spLocks noGrp="1" noRot="1" noChangeAspect="1" noChangeArrowheads="1" noTextEdit="1"/>
          </p:cNvSpPr>
          <p:nvPr>
            <p:ph type="sldImg"/>
          </p:nvPr>
        </p:nvSpPr>
        <p:spPr>
          <a:xfrm>
            <a:off x="2293938" y="514350"/>
            <a:ext cx="4573587" cy="2573338"/>
          </a:xfrm>
          <a:ln/>
        </p:spPr>
      </p:sp>
      <p:sp>
        <p:nvSpPr>
          <p:cNvPr id="13315" name="Rectangle 3"/>
          <p:cNvSpPr>
            <a:spLocks noGrp="1" noChangeArrowheads="1"/>
          </p:cNvSpPr>
          <p:nvPr>
            <p:ph type="body" idx="1"/>
          </p:nvPr>
        </p:nvSpPr>
        <p:spPr>
          <a:xfrm>
            <a:off x="911839" y="3257359"/>
            <a:ext cx="7320325" cy="3086264"/>
          </a:xfrm>
          <a:noFill/>
          <a:ln/>
        </p:spPr>
        <p:txBody>
          <a:bodyPr/>
          <a:lstStyle/>
          <a:p>
            <a:pPr eaLnBrk="1" hangingPunct="1"/>
            <a:endParaRPr lang="it-IT" dirty="0"/>
          </a:p>
        </p:txBody>
      </p:sp>
    </p:spTree>
    <p:extLst>
      <p:ext uri="{BB962C8B-B14F-4D97-AF65-F5344CB8AC3E}">
        <p14:creationId xmlns:p14="http://schemas.microsoft.com/office/powerpoint/2010/main" val="799878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5732E909-87CA-474A-BC61-41264C9CBB27}" type="slidenum">
              <a:rPr lang="it-IT" smtClean="0">
                <a:cs typeface="Arial" charset="0"/>
              </a:rPr>
              <a:pPr/>
              <a:t>4</a:t>
            </a:fld>
            <a:endParaRPr lang="it-IT" dirty="0">
              <a:cs typeface="Arial" charset="0"/>
            </a:endParaRPr>
          </a:p>
        </p:txBody>
      </p:sp>
      <p:sp>
        <p:nvSpPr>
          <p:cNvPr id="48130" name="Rectangle 2"/>
          <p:cNvSpPr>
            <a:spLocks noGrp="1" noRot="1" noChangeAspect="1" noChangeArrowheads="1" noTextEdit="1"/>
          </p:cNvSpPr>
          <p:nvPr>
            <p:ph type="sldImg"/>
          </p:nvPr>
        </p:nvSpPr>
        <p:spPr>
          <a:xfrm>
            <a:off x="2287588" y="514350"/>
            <a:ext cx="4570412" cy="2571750"/>
          </a:xfrm>
          <a:ln/>
        </p:spPr>
      </p:sp>
      <p:sp>
        <p:nvSpPr>
          <p:cNvPr id="4813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4090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5732E909-87CA-474A-BC61-41264C9CBB27}" type="slidenum">
              <a:rPr lang="it-IT" smtClean="0">
                <a:cs typeface="Arial" charset="0"/>
              </a:rPr>
              <a:pPr/>
              <a:t>5</a:t>
            </a:fld>
            <a:endParaRPr lang="it-IT" dirty="0">
              <a:cs typeface="Arial" charset="0"/>
            </a:endParaRPr>
          </a:p>
        </p:txBody>
      </p:sp>
      <p:sp>
        <p:nvSpPr>
          <p:cNvPr id="48130" name="Rectangle 2"/>
          <p:cNvSpPr>
            <a:spLocks noGrp="1" noRot="1" noChangeAspect="1" noChangeArrowheads="1" noTextEdit="1"/>
          </p:cNvSpPr>
          <p:nvPr>
            <p:ph type="sldImg"/>
          </p:nvPr>
        </p:nvSpPr>
        <p:spPr>
          <a:xfrm>
            <a:off x="2287588" y="514350"/>
            <a:ext cx="4570412" cy="2571750"/>
          </a:xfrm>
          <a:ln/>
        </p:spPr>
      </p:sp>
      <p:sp>
        <p:nvSpPr>
          <p:cNvPr id="4813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90876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5732E909-87CA-474A-BC61-41264C9CBB27}" type="slidenum">
              <a:rPr lang="it-IT" smtClean="0">
                <a:cs typeface="Arial" charset="0"/>
              </a:rPr>
              <a:pPr/>
              <a:t>8</a:t>
            </a:fld>
            <a:endParaRPr lang="it-IT" dirty="0">
              <a:cs typeface="Arial" charset="0"/>
            </a:endParaRPr>
          </a:p>
        </p:txBody>
      </p:sp>
      <p:sp>
        <p:nvSpPr>
          <p:cNvPr id="48130" name="Rectangle 2"/>
          <p:cNvSpPr>
            <a:spLocks noGrp="1" noRot="1" noChangeAspect="1" noChangeArrowheads="1" noTextEdit="1"/>
          </p:cNvSpPr>
          <p:nvPr>
            <p:ph type="sldImg"/>
          </p:nvPr>
        </p:nvSpPr>
        <p:spPr>
          <a:xfrm>
            <a:off x="2287588" y="514350"/>
            <a:ext cx="4570412" cy="2571750"/>
          </a:xfrm>
          <a:ln/>
        </p:spPr>
      </p:sp>
      <p:sp>
        <p:nvSpPr>
          <p:cNvPr id="4813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420159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5732E909-87CA-474A-BC61-41264C9CBB27}" type="slidenum">
              <a:rPr lang="it-IT" smtClean="0">
                <a:cs typeface="Arial" charset="0"/>
              </a:rPr>
              <a:pPr/>
              <a:t>11</a:t>
            </a:fld>
            <a:endParaRPr lang="it-IT" dirty="0">
              <a:cs typeface="Arial" charset="0"/>
            </a:endParaRPr>
          </a:p>
        </p:txBody>
      </p:sp>
      <p:sp>
        <p:nvSpPr>
          <p:cNvPr id="48130" name="Rectangle 2"/>
          <p:cNvSpPr>
            <a:spLocks noGrp="1" noRot="1" noChangeAspect="1" noChangeArrowheads="1" noTextEdit="1"/>
          </p:cNvSpPr>
          <p:nvPr>
            <p:ph type="sldImg"/>
          </p:nvPr>
        </p:nvSpPr>
        <p:spPr>
          <a:xfrm>
            <a:off x="2287588" y="514350"/>
            <a:ext cx="4570412" cy="2571750"/>
          </a:xfrm>
          <a:ln/>
        </p:spPr>
      </p:sp>
      <p:sp>
        <p:nvSpPr>
          <p:cNvPr id="4813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985628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5732E909-87CA-474A-BC61-41264C9CBB27}" type="slidenum">
              <a:rPr lang="it-IT" smtClean="0">
                <a:cs typeface="Arial" charset="0"/>
              </a:rPr>
              <a:pPr/>
              <a:t>14</a:t>
            </a:fld>
            <a:endParaRPr lang="it-IT" dirty="0">
              <a:cs typeface="Arial" charset="0"/>
            </a:endParaRPr>
          </a:p>
        </p:txBody>
      </p:sp>
      <p:sp>
        <p:nvSpPr>
          <p:cNvPr id="48130" name="Rectangle 2"/>
          <p:cNvSpPr>
            <a:spLocks noGrp="1" noRot="1" noChangeAspect="1" noChangeArrowheads="1" noTextEdit="1"/>
          </p:cNvSpPr>
          <p:nvPr>
            <p:ph type="sldImg"/>
          </p:nvPr>
        </p:nvSpPr>
        <p:spPr>
          <a:xfrm>
            <a:off x="2287588" y="514350"/>
            <a:ext cx="4570412" cy="2571750"/>
          </a:xfrm>
          <a:ln/>
        </p:spPr>
      </p:sp>
      <p:sp>
        <p:nvSpPr>
          <p:cNvPr id="4813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777079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5732E909-87CA-474A-BC61-41264C9CBB27}" type="slidenum">
              <a:rPr lang="it-IT" smtClean="0">
                <a:cs typeface="Arial" charset="0"/>
              </a:rPr>
              <a:pPr/>
              <a:t>15</a:t>
            </a:fld>
            <a:endParaRPr lang="it-IT" dirty="0">
              <a:cs typeface="Arial" charset="0"/>
            </a:endParaRPr>
          </a:p>
        </p:txBody>
      </p:sp>
      <p:sp>
        <p:nvSpPr>
          <p:cNvPr id="48130" name="Rectangle 2"/>
          <p:cNvSpPr>
            <a:spLocks noGrp="1" noRot="1" noChangeAspect="1" noChangeArrowheads="1" noTextEdit="1"/>
          </p:cNvSpPr>
          <p:nvPr>
            <p:ph type="sldImg"/>
          </p:nvPr>
        </p:nvSpPr>
        <p:spPr>
          <a:xfrm>
            <a:off x="2287588" y="514350"/>
            <a:ext cx="4570412" cy="2571750"/>
          </a:xfrm>
          <a:ln/>
        </p:spPr>
      </p:sp>
      <p:sp>
        <p:nvSpPr>
          <p:cNvPr id="4813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914600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oloSezion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388B894-9930-42F9-B303-802D6AE36C3F}"/>
              </a:ext>
            </a:extLst>
          </p:cNvPr>
          <p:cNvSpPr/>
          <p:nvPr userDrawn="1"/>
        </p:nvSpPr>
        <p:spPr>
          <a:xfrm>
            <a:off x="0" y="-1458"/>
            <a:ext cx="9144000" cy="5217270"/>
          </a:xfrm>
          <a:prstGeom prst="rect">
            <a:avLst/>
          </a:prstGeom>
          <a:solidFill>
            <a:srgbClr val="074B7C"/>
          </a:solidFill>
          <a:ln>
            <a:noFill/>
          </a:ln>
          <a:scene3d>
            <a:camera prst="orthographicFront"/>
            <a:lightRig rig="threePt" dir="t"/>
          </a:scene3d>
          <a:sp3d>
            <a:bevelT w="69850" h="50800"/>
            <a:bevelB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sp>
        <p:nvSpPr>
          <p:cNvPr id="2" name="Titolo 1"/>
          <p:cNvSpPr>
            <a:spLocks noGrp="1"/>
          </p:cNvSpPr>
          <p:nvPr>
            <p:ph type="ctrTitle"/>
          </p:nvPr>
        </p:nvSpPr>
        <p:spPr>
          <a:xfrm>
            <a:off x="685800" y="1597820"/>
            <a:ext cx="7772400" cy="1102519"/>
          </a:xfrm>
        </p:spPr>
        <p:txBody>
          <a:bodyPr>
            <a:noAutofit/>
          </a:bodyPr>
          <a:lstStyle>
            <a:lvl1pPr>
              <a:defRPr sz="2000">
                <a:solidFill>
                  <a:schemeClr val="bg1"/>
                </a:solidFill>
                <a:latin typeface="Bookman Old Style" pitchFamily="18" charset="0"/>
              </a:defRPr>
            </a:lvl1pPr>
          </a:lstStyle>
          <a:p>
            <a:r>
              <a:rPr lang="it-IT"/>
              <a:t>Fare clic per modificare lo stile del titolo dello schema</a:t>
            </a:r>
            <a:endParaRPr lang="it-IT" dirty="0"/>
          </a:p>
        </p:txBody>
      </p:sp>
      <p:sp>
        <p:nvSpPr>
          <p:cNvPr id="3" name="Sottotitolo 2"/>
          <p:cNvSpPr>
            <a:spLocks noGrp="1"/>
          </p:cNvSpPr>
          <p:nvPr>
            <p:ph type="subTitle" idx="1"/>
          </p:nvPr>
        </p:nvSpPr>
        <p:spPr>
          <a:xfrm>
            <a:off x="1371600" y="2914650"/>
            <a:ext cx="6400800" cy="1314450"/>
          </a:xfrm>
        </p:spPr>
        <p:txBody>
          <a:bodyPr>
            <a:noAutofit/>
          </a:bodyPr>
          <a:lstStyle>
            <a:lvl1pPr marL="0" indent="0" algn="ctr">
              <a:buNone/>
              <a:defRPr sz="1800">
                <a:solidFill>
                  <a:schemeClr val="bg1"/>
                </a:solidFill>
                <a:latin typeface="Bookman Old Style"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omanda">
    <p:spTree>
      <p:nvGrpSpPr>
        <p:cNvPr id="1" name=""/>
        <p:cNvGrpSpPr/>
        <p:nvPr/>
      </p:nvGrpSpPr>
      <p:grpSpPr>
        <a:xfrm>
          <a:off x="0" y="0"/>
          <a:ext cx="0" cy="0"/>
          <a:chOff x="0" y="0"/>
          <a:chExt cx="0" cy="0"/>
        </a:xfrm>
      </p:grpSpPr>
      <p:sp>
        <p:nvSpPr>
          <p:cNvPr id="2" name="Titolo 1"/>
          <p:cNvSpPr>
            <a:spLocks noGrp="1"/>
          </p:cNvSpPr>
          <p:nvPr>
            <p:ph type="title"/>
          </p:nvPr>
        </p:nvSpPr>
        <p:spPr>
          <a:xfrm>
            <a:off x="67613" y="18535"/>
            <a:ext cx="7924706" cy="541829"/>
          </a:xfrm>
        </p:spPr>
        <p:txBody>
          <a:bodyPr>
            <a:noAutofit/>
          </a:bodyPr>
          <a:lstStyle>
            <a:lvl1pPr>
              <a:defRPr sz="1500">
                <a:solidFill>
                  <a:schemeClr val="bg1"/>
                </a:solidFill>
              </a:defRPr>
            </a:lvl1pPr>
          </a:lstStyle>
          <a:p>
            <a:r>
              <a:rPr lang="it-IT"/>
              <a:t>Fare clic per modificare lo stile del titolo dello schema</a:t>
            </a:r>
            <a:endParaRPr lang="it-IT" dirty="0"/>
          </a:p>
        </p:txBody>
      </p:sp>
      <p:sp>
        <p:nvSpPr>
          <p:cNvPr id="3" name="Segnaposto contenuto 2"/>
          <p:cNvSpPr>
            <a:spLocks noGrp="1"/>
          </p:cNvSpPr>
          <p:nvPr>
            <p:ph idx="1"/>
          </p:nvPr>
        </p:nvSpPr>
        <p:spPr>
          <a:xfrm>
            <a:off x="214283" y="648891"/>
            <a:ext cx="8715436" cy="3225007"/>
          </a:xfrm>
          <a:ln w="12700" cap="rnd" cmpd="dbl">
            <a:solidFill>
              <a:srgbClr val="002060"/>
            </a:solidFill>
            <a:prstDash val="dash"/>
          </a:ln>
          <a:effectLst/>
        </p:spPr>
        <p:txBody>
          <a:bodyPr anchor="ctr" anchorCtr="0">
            <a:normAutofit/>
          </a:bodyPr>
          <a:lstStyle>
            <a:lvl1pPr marL="0" indent="0" algn="just">
              <a:defRPr sz="1500" i="1">
                <a:solidFill>
                  <a:schemeClr val="accent1">
                    <a:lumMod val="50000"/>
                  </a:schemeClr>
                </a:solidFill>
              </a:defRPr>
            </a:lvl1pPr>
            <a:lvl2pPr algn="just">
              <a:defRPr sz="1500" i="1"/>
            </a:lvl2pPr>
            <a:lvl3pPr algn="just">
              <a:defRPr sz="1500" i="1"/>
            </a:lvl3pPr>
            <a:lvl4pPr algn="just">
              <a:defRPr sz="1500" i="1"/>
            </a:lvl4pPr>
            <a:lvl5pPr algn="just">
              <a:defRPr sz="1500" i="1"/>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6" name="Segnaposto testo 5"/>
          <p:cNvSpPr>
            <a:spLocks noGrp="1"/>
          </p:cNvSpPr>
          <p:nvPr>
            <p:ph type="body" sz="quarter" idx="10"/>
          </p:nvPr>
        </p:nvSpPr>
        <p:spPr>
          <a:xfrm>
            <a:off x="234950" y="4269784"/>
            <a:ext cx="8699500" cy="660633"/>
          </a:xfrm>
        </p:spPr>
        <p:txBody>
          <a:bodyPr anchor="b" anchorCtr="0">
            <a:normAutofit/>
          </a:bodyPr>
          <a:lstStyle>
            <a:lvl1pPr algn="r">
              <a:defRPr sz="1600"/>
            </a:lvl1pPr>
          </a:lstStyle>
          <a:p>
            <a:pPr lvl="0"/>
            <a:r>
              <a:rPr lang="it-IT"/>
              <a:t>Fare clic per modificare gli stili del testo dello schema</a:t>
            </a:r>
          </a:p>
        </p:txBody>
      </p:sp>
      <p:sp>
        <p:nvSpPr>
          <p:cNvPr id="5" name="Segnaposto testo 4"/>
          <p:cNvSpPr>
            <a:spLocks noGrp="1"/>
          </p:cNvSpPr>
          <p:nvPr>
            <p:ph type="body" sz="quarter" idx="11" hasCustomPrompt="1"/>
          </p:nvPr>
        </p:nvSpPr>
        <p:spPr>
          <a:xfrm>
            <a:off x="234950" y="3941595"/>
            <a:ext cx="8699500" cy="220265"/>
          </a:xfrm>
        </p:spPr>
        <p:txBody>
          <a:bodyPr anchor="ctr" anchorCtr="0">
            <a:noAutofit/>
          </a:bodyPr>
          <a:lstStyle>
            <a:lvl1pPr algn="l">
              <a:defRPr sz="1400">
                <a:solidFill>
                  <a:srgbClr val="0070C0"/>
                </a:solidFill>
              </a:defRPr>
            </a:lvl1pPr>
          </a:lstStyle>
          <a:p>
            <a:pPr lvl="0"/>
            <a:r>
              <a:rPr lang="it-IT" dirty="0"/>
              <a:t>Fare clic per modificare stili del testo dello schema</a:t>
            </a:r>
          </a:p>
        </p:txBody>
      </p:sp>
      <p:sp>
        <p:nvSpPr>
          <p:cNvPr id="8" name="Rectangle 13"/>
          <p:cNvSpPr>
            <a:spLocks noChangeArrowheads="1"/>
          </p:cNvSpPr>
          <p:nvPr userDrawn="1"/>
        </p:nvSpPr>
        <p:spPr bwMode="auto">
          <a:xfrm>
            <a:off x="8173872" y="4975494"/>
            <a:ext cx="944822" cy="159260"/>
          </a:xfrm>
          <a:prstGeom prst="rect">
            <a:avLst/>
          </a:prstGeom>
          <a:noFill/>
          <a:ln w="9525">
            <a:noFill/>
            <a:miter lim="800000"/>
            <a:headEnd/>
            <a:tailEnd/>
          </a:ln>
          <a:effectLst/>
        </p:spPr>
        <p:txBody>
          <a:bodyPr lIns="36000" tIns="36000" rIns="36000" bIns="36000"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200" b="1" i="1" u="none" strike="noStrike" kern="0" cap="none" spc="0" normalizeH="0" baseline="0" noProof="0" dirty="0">
                <a:ln>
                  <a:noFill/>
                </a:ln>
                <a:solidFill>
                  <a:schemeClr val="bg1"/>
                </a:solidFill>
                <a:effectLst/>
                <a:uLnTx/>
                <a:uFillTx/>
                <a:latin typeface="Bookman Old Style" pitchFamily="18" charset="0"/>
                <a:ea typeface="+mn-ea"/>
                <a:cs typeface="+mn-cs"/>
              </a:rPr>
              <a:t>- </a:t>
            </a:r>
            <a:fld id="{91F28F83-2A0D-4FE1-A1BA-70118CFCEFA5}" type="slidenum">
              <a:rPr kumimoji="0" lang="it-IT" sz="1200" b="0" i="1" u="none" strike="noStrike" kern="0" cap="none" spc="0" normalizeH="0" baseline="0" noProof="0">
                <a:ln>
                  <a:noFill/>
                </a:ln>
                <a:solidFill>
                  <a:schemeClr val="bg1"/>
                </a:solidFill>
                <a:effectLst/>
                <a:uLnTx/>
                <a:uFillTx/>
                <a:latin typeface="Bookman Old Style" pitchFamily="18" charset="0"/>
                <a:ea typeface="+mn-ea"/>
                <a:cs typeface="+mn-cs"/>
              </a:rPr>
              <a:pPr marL="0" marR="0" lvl="0" indent="0" algn="ctr" defTabSz="914400" eaLnBrk="1" fontAlgn="auto" latinLnBrk="0" hangingPunct="1">
                <a:lnSpc>
                  <a:spcPct val="100000"/>
                </a:lnSpc>
                <a:spcBef>
                  <a:spcPts val="0"/>
                </a:spcBef>
                <a:spcAft>
                  <a:spcPts val="0"/>
                </a:spcAft>
                <a:buClrTx/>
                <a:buSzTx/>
                <a:buFontTx/>
                <a:buNone/>
                <a:tabLst/>
                <a:defRPr/>
              </a:pPr>
              <a:t>‹N›</a:t>
            </a:fld>
            <a:r>
              <a:rPr kumimoji="0" lang="it-IT" sz="1200" b="1" i="1" u="none" strike="noStrike" kern="0" cap="none" spc="0" normalizeH="0" baseline="0" noProof="0" dirty="0">
                <a:ln>
                  <a:noFill/>
                </a:ln>
                <a:solidFill>
                  <a:schemeClr val="bg1"/>
                </a:solidFill>
                <a:effectLst/>
                <a:uLnTx/>
                <a:uFillTx/>
                <a:latin typeface="Bookman Old Style" pitchFamily="18" charset="0"/>
                <a:ea typeface="+mn-ea"/>
                <a:cs typeface="+mn-cs"/>
              </a:rPr>
              <a:t> -</a:t>
            </a:r>
            <a:endParaRPr kumimoji="0" lang="it-IT" sz="1200" b="0" i="0" u="none" strike="noStrike" kern="0" cap="none" spc="0" normalizeH="0" baseline="0" noProof="0" dirty="0">
              <a:ln>
                <a:noFill/>
              </a:ln>
              <a:solidFill>
                <a:schemeClr val="bg1"/>
              </a:solidFill>
              <a:effectLst/>
              <a:uLnTx/>
              <a:uFillTx/>
              <a:cs typeface="+mn-cs"/>
            </a:endParaRPr>
          </a:p>
        </p:txBody>
      </p:sp>
    </p:spTree>
    <p:extLst>
      <p:ext uri="{BB962C8B-B14F-4D97-AF65-F5344CB8AC3E}">
        <p14:creationId xmlns:p14="http://schemas.microsoft.com/office/powerpoint/2010/main" val="2099189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afico">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FAD33C32-A3A8-40F9-911C-263575A7602C}"/>
              </a:ext>
            </a:extLst>
          </p:cNvPr>
          <p:cNvSpPr>
            <a:spLocks noGrp="1"/>
          </p:cNvSpPr>
          <p:nvPr>
            <p:ph type="title"/>
          </p:nvPr>
        </p:nvSpPr>
        <p:spPr>
          <a:xfrm>
            <a:off x="67613" y="18535"/>
            <a:ext cx="7924706" cy="541829"/>
          </a:xfrm>
        </p:spPr>
        <p:txBody>
          <a:bodyPr>
            <a:noAutofit/>
          </a:bodyPr>
          <a:lstStyle>
            <a:lvl1pPr>
              <a:defRPr sz="1500">
                <a:solidFill>
                  <a:schemeClr val="bg1"/>
                </a:solidFill>
              </a:defRPr>
            </a:lvl1pPr>
          </a:lstStyle>
          <a:p>
            <a:r>
              <a:rPr lang="it-IT"/>
              <a:t>Fare clic per modificare lo stile del titolo dello schema</a:t>
            </a:r>
            <a:endParaRPr lang="it-IT" dirty="0"/>
          </a:p>
        </p:txBody>
      </p:sp>
      <p:sp>
        <p:nvSpPr>
          <p:cNvPr id="11" name="Rectangle 13">
            <a:extLst>
              <a:ext uri="{FF2B5EF4-FFF2-40B4-BE49-F238E27FC236}">
                <a16:creationId xmlns:a16="http://schemas.microsoft.com/office/drawing/2014/main" id="{E001A423-0318-40AB-9643-662570EE41FF}"/>
              </a:ext>
            </a:extLst>
          </p:cNvPr>
          <p:cNvSpPr>
            <a:spLocks noChangeArrowheads="1"/>
          </p:cNvSpPr>
          <p:nvPr userDrawn="1"/>
        </p:nvSpPr>
        <p:spPr bwMode="auto">
          <a:xfrm>
            <a:off x="8173872" y="4975494"/>
            <a:ext cx="944822" cy="159260"/>
          </a:xfrm>
          <a:prstGeom prst="rect">
            <a:avLst/>
          </a:prstGeom>
          <a:noFill/>
          <a:ln w="9525">
            <a:noFill/>
            <a:miter lim="800000"/>
            <a:headEnd/>
            <a:tailEnd/>
          </a:ln>
          <a:effectLst/>
        </p:spPr>
        <p:txBody>
          <a:bodyPr lIns="36000" tIns="36000" rIns="36000" bIns="36000"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200" b="1" i="1" u="none" strike="noStrike" kern="0" cap="none" spc="0" normalizeH="0" baseline="0" noProof="0" dirty="0">
                <a:ln>
                  <a:noFill/>
                </a:ln>
                <a:solidFill>
                  <a:schemeClr val="bg1"/>
                </a:solidFill>
                <a:effectLst/>
                <a:uLnTx/>
                <a:uFillTx/>
                <a:latin typeface="Bookman Old Style" pitchFamily="18" charset="0"/>
                <a:ea typeface="+mn-ea"/>
                <a:cs typeface="+mn-cs"/>
              </a:rPr>
              <a:t>- </a:t>
            </a:r>
            <a:fld id="{91F28F83-2A0D-4FE1-A1BA-70118CFCEFA5}" type="slidenum">
              <a:rPr kumimoji="0" lang="it-IT" sz="1200" b="0" i="1" u="none" strike="noStrike" kern="0" cap="none" spc="0" normalizeH="0" baseline="0" noProof="0">
                <a:ln>
                  <a:noFill/>
                </a:ln>
                <a:solidFill>
                  <a:schemeClr val="bg1"/>
                </a:solidFill>
                <a:effectLst/>
                <a:uLnTx/>
                <a:uFillTx/>
                <a:latin typeface="Bookman Old Style" pitchFamily="18" charset="0"/>
                <a:ea typeface="+mn-ea"/>
                <a:cs typeface="+mn-cs"/>
              </a:rPr>
              <a:pPr marL="0" marR="0" lvl="0" indent="0" algn="ctr" defTabSz="914400" eaLnBrk="1" fontAlgn="auto" latinLnBrk="0" hangingPunct="1">
                <a:lnSpc>
                  <a:spcPct val="100000"/>
                </a:lnSpc>
                <a:spcBef>
                  <a:spcPts val="0"/>
                </a:spcBef>
                <a:spcAft>
                  <a:spcPts val="0"/>
                </a:spcAft>
                <a:buClrTx/>
                <a:buSzTx/>
                <a:buFontTx/>
                <a:buNone/>
                <a:tabLst/>
                <a:defRPr/>
              </a:pPr>
              <a:t>‹N›</a:t>
            </a:fld>
            <a:r>
              <a:rPr kumimoji="0" lang="it-IT" sz="1200" b="1" i="1" u="none" strike="noStrike" kern="0" cap="none" spc="0" normalizeH="0" baseline="0" noProof="0" dirty="0">
                <a:ln>
                  <a:noFill/>
                </a:ln>
                <a:solidFill>
                  <a:schemeClr val="bg1"/>
                </a:solidFill>
                <a:effectLst/>
                <a:uLnTx/>
                <a:uFillTx/>
                <a:latin typeface="Bookman Old Style" pitchFamily="18" charset="0"/>
                <a:ea typeface="+mn-ea"/>
                <a:cs typeface="+mn-cs"/>
              </a:rPr>
              <a:t> -</a:t>
            </a:r>
            <a:endParaRPr kumimoji="0" lang="it-IT" sz="1200" b="0" i="0" u="none" strike="noStrike" kern="0" cap="none" spc="0" normalizeH="0" baseline="0" noProof="0" dirty="0">
              <a:ln>
                <a:noFill/>
              </a:ln>
              <a:solidFill>
                <a:schemeClr val="bg1"/>
              </a:solidFill>
              <a:effectLst/>
              <a:uLnTx/>
              <a:uFillTx/>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sto">
    <p:spTree>
      <p:nvGrpSpPr>
        <p:cNvPr id="1" name=""/>
        <p:cNvGrpSpPr/>
        <p:nvPr/>
      </p:nvGrpSpPr>
      <p:grpSpPr>
        <a:xfrm>
          <a:off x="0" y="0"/>
          <a:ext cx="0" cy="0"/>
          <a:chOff x="0" y="0"/>
          <a:chExt cx="0" cy="0"/>
        </a:xfrm>
      </p:grpSpPr>
      <p:sp>
        <p:nvSpPr>
          <p:cNvPr id="3" name="Segnaposto contenuto 2"/>
          <p:cNvSpPr>
            <a:spLocks noGrp="1"/>
          </p:cNvSpPr>
          <p:nvPr>
            <p:ph idx="1"/>
          </p:nvPr>
        </p:nvSpPr>
        <p:spPr>
          <a:xfrm>
            <a:off x="214282" y="628647"/>
            <a:ext cx="8715436" cy="4232676"/>
          </a:xfrm>
        </p:spPr>
        <p:txBody>
          <a:bodyPr anchor="ctr" anchorCtr="0">
            <a:normAutofit/>
          </a:bodyPr>
          <a:lstStyle>
            <a:lvl1pPr marL="0" indent="0" algn="just">
              <a:defRPr sz="1500" i="0">
                <a:solidFill>
                  <a:srgbClr val="002060"/>
                </a:solidFill>
              </a:defRPr>
            </a:lvl1pPr>
            <a:lvl2pPr marL="628650" indent="-268288" algn="just">
              <a:buFont typeface="Wingdings" panose="05000000000000000000" pitchFamily="2" charset="2"/>
              <a:buChar char="§"/>
              <a:defRPr sz="1500" i="0">
                <a:solidFill>
                  <a:schemeClr val="bg2">
                    <a:lumMod val="50000"/>
                  </a:schemeClr>
                </a:solidFill>
              </a:defRPr>
            </a:lvl2pPr>
            <a:lvl3pPr marL="896938" indent="-268288" algn="just">
              <a:defRPr sz="1500" i="0">
                <a:solidFill>
                  <a:srgbClr val="002060"/>
                </a:solidFill>
              </a:defRPr>
            </a:lvl3pPr>
            <a:lvl4pPr algn="just">
              <a:defRPr sz="1500" i="0">
                <a:solidFill>
                  <a:srgbClr val="002060"/>
                </a:solidFill>
              </a:defRPr>
            </a:lvl4pPr>
            <a:lvl5pPr algn="just">
              <a:defRPr sz="1500" i="0">
                <a:solidFill>
                  <a:srgbClr val="002060"/>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5" name="Titolo 1">
            <a:extLst>
              <a:ext uri="{FF2B5EF4-FFF2-40B4-BE49-F238E27FC236}">
                <a16:creationId xmlns:a16="http://schemas.microsoft.com/office/drawing/2014/main" id="{9908BD7C-F4F2-4C01-BF3C-8E9C84FB8BA0}"/>
              </a:ext>
            </a:extLst>
          </p:cNvPr>
          <p:cNvSpPr>
            <a:spLocks noGrp="1"/>
          </p:cNvSpPr>
          <p:nvPr>
            <p:ph type="title"/>
          </p:nvPr>
        </p:nvSpPr>
        <p:spPr>
          <a:xfrm>
            <a:off x="67613" y="18535"/>
            <a:ext cx="7924706" cy="541829"/>
          </a:xfrm>
        </p:spPr>
        <p:txBody>
          <a:bodyPr>
            <a:noAutofit/>
          </a:bodyPr>
          <a:lstStyle>
            <a:lvl1pPr>
              <a:defRPr sz="1500">
                <a:solidFill>
                  <a:schemeClr val="bg1"/>
                </a:solidFill>
              </a:defRPr>
            </a:lvl1pPr>
          </a:lstStyle>
          <a:p>
            <a:r>
              <a:rPr lang="it-IT"/>
              <a:t>Fare clic per modificare lo stile del titolo dello schema</a:t>
            </a:r>
            <a:endParaRPr lang="it-IT" dirty="0"/>
          </a:p>
        </p:txBody>
      </p:sp>
      <p:sp>
        <p:nvSpPr>
          <p:cNvPr id="12" name="Rectangle 13">
            <a:extLst>
              <a:ext uri="{FF2B5EF4-FFF2-40B4-BE49-F238E27FC236}">
                <a16:creationId xmlns:a16="http://schemas.microsoft.com/office/drawing/2014/main" id="{0980ED95-E187-4A4C-BFF3-BEDEF7924520}"/>
              </a:ext>
            </a:extLst>
          </p:cNvPr>
          <p:cNvSpPr>
            <a:spLocks noChangeArrowheads="1"/>
          </p:cNvSpPr>
          <p:nvPr userDrawn="1"/>
        </p:nvSpPr>
        <p:spPr bwMode="auto">
          <a:xfrm>
            <a:off x="8173872" y="4975494"/>
            <a:ext cx="944822" cy="159260"/>
          </a:xfrm>
          <a:prstGeom prst="rect">
            <a:avLst/>
          </a:prstGeom>
          <a:noFill/>
          <a:ln w="9525">
            <a:noFill/>
            <a:miter lim="800000"/>
            <a:headEnd/>
            <a:tailEnd/>
          </a:ln>
          <a:effectLst/>
        </p:spPr>
        <p:txBody>
          <a:bodyPr lIns="36000" tIns="36000" rIns="36000" bIns="36000"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200" b="1" i="1" u="none" strike="noStrike" kern="0" cap="none" spc="0" normalizeH="0" baseline="0" noProof="0" dirty="0">
                <a:ln>
                  <a:noFill/>
                </a:ln>
                <a:solidFill>
                  <a:schemeClr val="bg1"/>
                </a:solidFill>
                <a:effectLst/>
                <a:uLnTx/>
                <a:uFillTx/>
                <a:latin typeface="Bookman Old Style" pitchFamily="18" charset="0"/>
                <a:ea typeface="+mn-ea"/>
                <a:cs typeface="+mn-cs"/>
              </a:rPr>
              <a:t>- </a:t>
            </a:r>
            <a:fld id="{91F28F83-2A0D-4FE1-A1BA-70118CFCEFA5}" type="slidenum">
              <a:rPr kumimoji="0" lang="it-IT" sz="1200" b="0" i="1" u="none" strike="noStrike" kern="0" cap="none" spc="0" normalizeH="0" baseline="0" noProof="0">
                <a:ln>
                  <a:noFill/>
                </a:ln>
                <a:solidFill>
                  <a:schemeClr val="bg1"/>
                </a:solidFill>
                <a:effectLst/>
                <a:uLnTx/>
                <a:uFillTx/>
                <a:latin typeface="Bookman Old Style" pitchFamily="18" charset="0"/>
                <a:ea typeface="+mn-ea"/>
                <a:cs typeface="+mn-cs"/>
              </a:rPr>
              <a:pPr marL="0" marR="0" lvl="0" indent="0" algn="ctr" defTabSz="914400" eaLnBrk="1" fontAlgn="auto" latinLnBrk="0" hangingPunct="1">
                <a:lnSpc>
                  <a:spcPct val="100000"/>
                </a:lnSpc>
                <a:spcBef>
                  <a:spcPts val="0"/>
                </a:spcBef>
                <a:spcAft>
                  <a:spcPts val="0"/>
                </a:spcAft>
                <a:buClrTx/>
                <a:buSzTx/>
                <a:buFontTx/>
                <a:buNone/>
                <a:tabLst/>
                <a:defRPr/>
              </a:pPr>
              <a:t>‹N›</a:t>
            </a:fld>
            <a:r>
              <a:rPr kumimoji="0" lang="it-IT" sz="1200" b="1" i="1" u="none" strike="noStrike" kern="0" cap="none" spc="0" normalizeH="0" baseline="0" noProof="0" dirty="0">
                <a:ln>
                  <a:noFill/>
                </a:ln>
                <a:solidFill>
                  <a:schemeClr val="bg1"/>
                </a:solidFill>
                <a:effectLst/>
                <a:uLnTx/>
                <a:uFillTx/>
                <a:latin typeface="Bookman Old Style" pitchFamily="18" charset="0"/>
                <a:ea typeface="+mn-ea"/>
                <a:cs typeface="+mn-cs"/>
              </a:rPr>
              <a:t> -</a:t>
            </a:r>
            <a:endParaRPr kumimoji="0" lang="it-IT" sz="1200" b="0" i="0" u="none" strike="noStrike" kern="0" cap="none" spc="0" normalizeH="0" baseline="0" noProof="0" dirty="0">
              <a:ln>
                <a:noFill/>
              </a:ln>
              <a:solidFill>
                <a:schemeClr val="bg1"/>
              </a:solidFill>
              <a:effectLst/>
              <a:uLnTx/>
              <a:uFillTx/>
              <a:cs typeface="+mn-cs"/>
            </a:endParaRPr>
          </a:p>
        </p:txBody>
      </p:sp>
    </p:spTree>
    <p:extLst>
      <p:ext uri="{BB962C8B-B14F-4D97-AF65-F5344CB8AC3E}">
        <p14:creationId xmlns:p14="http://schemas.microsoft.com/office/powerpoint/2010/main" val="2549204749"/>
      </p:ext>
    </p:extLst>
  </p:cSld>
  <p:clrMapOvr>
    <a:masterClrMapping/>
  </p:clrMapOvr>
  <p:extLst>
    <p:ext uri="{DCECCB84-F9BA-43D5-87BE-67443E8EF086}">
      <p15:sldGuideLst xmlns:p15="http://schemas.microsoft.com/office/powerpoint/2012/main">
        <p15:guide id="1" pos="5035"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AA9900AD-7518-4F1C-B22E-3130516508EB}"/>
              </a:ext>
            </a:extLst>
          </p:cNvPr>
          <p:cNvSpPr>
            <a:spLocks noGrp="1"/>
          </p:cNvSpPr>
          <p:nvPr>
            <p:ph type="title"/>
          </p:nvPr>
        </p:nvSpPr>
        <p:spPr>
          <a:xfrm>
            <a:off x="67613" y="18535"/>
            <a:ext cx="7924706" cy="541829"/>
          </a:xfrm>
        </p:spPr>
        <p:txBody>
          <a:bodyPr>
            <a:noAutofit/>
          </a:bodyPr>
          <a:lstStyle>
            <a:lvl1pPr>
              <a:defRPr sz="1500">
                <a:solidFill>
                  <a:schemeClr val="bg1"/>
                </a:solidFill>
              </a:defRPr>
            </a:lvl1pPr>
          </a:lstStyle>
          <a:p>
            <a:r>
              <a:rPr lang="it-IT"/>
              <a:t>Fare clic per modificare lo stile del titolo dello schema</a:t>
            </a:r>
            <a:endParaRPr lang="it-IT" dirty="0"/>
          </a:p>
        </p:txBody>
      </p:sp>
      <p:sp>
        <p:nvSpPr>
          <p:cNvPr id="5" name="Rectangle 13">
            <a:extLst>
              <a:ext uri="{FF2B5EF4-FFF2-40B4-BE49-F238E27FC236}">
                <a16:creationId xmlns:a16="http://schemas.microsoft.com/office/drawing/2014/main" id="{678C85E2-0EDF-4156-A1BA-7F1F0E882BBA}"/>
              </a:ext>
            </a:extLst>
          </p:cNvPr>
          <p:cNvSpPr>
            <a:spLocks noChangeArrowheads="1"/>
          </p:cNvSpPr>
          <p:nvPr userDrawn="1"/>
        </p:nvSpPr>
        <p:spPr bwMode="auto">
          <a:xfrm>
            <a:off x="8173872" y="4975494"/>
            <a:ext cx="944822" cy="159260"/>
          </a:xfrm>
          <a:prstGeom prst="rect">
            <a:avLst/>
          </a:prstGeom>
          <a:noFill/>
          <a:ln w="9525">
            <a:noFill/>
            <a:miter lim="800000"/>
            <a:headEnd/>
            <a:tailEnd/>
          </a:ln>
          <a:effectLst/>
        </p:spPr>
        <p:txBody>
          <a:bodyPr lIns="36000" tIns="36000" rIns="36000" bIns="36000"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200" b="1" i="1" u="none" strike="noStrike" kern="0" cap="none" spc="0" normalizeH="0" baseline="0" noProof="0" dirty="0">
                <a:ln>
                  <a:noFill/>
                </a:ln>
                <a:solidFill>
                  <a:schemeClr val="bg1"/>
                </a:solidFill>
                <a:effectLst/>
                <a:uLnTx/>
                <a:uFillTx/>
                <a:latin typeface="Bookman Old Style" pitchFamily="18" charset="0"/>
                <a:ea typeface="+mn-ea"/>
                <a:cs typeface="+mn-cs"/>
              </a:rPr>
              <a:t>- </a:t>
            </a:r>
            <a:fld id="{91F28F83-2A0D-4FE1-A1BA-70118CFCEFA5}" type="slidenum">
              <a:rPr kumimoji="0" lang="it-IT" sz="1200" b="0" i="1" u="none" strike="noStrike" kern="0" cap="none" spc="0" normalizeH="0" baseline="0" noProof="0">
                <a:ln>
                  <a:noFill/>
                </a:ln>
                <a:solidFill>
                  <a:schemeClr val="bg1"/>
                </a:solidFill>
                <a:effectLst/>
                <a:uLnTx/>
                <a:uFillTx/>
                <a:latin typeface="Bookman Old Style" pitchFamily="18" charset="0"/>
                <a:ea typeface="+mn-ea"/>
                <a:cs typeface="+mn-cs"/>
              </a:rPr>
              <a:pPr marL="0" marR="0" lvl="0" indent="0" algn="ctr" defTabSz="914400" eaLnBrk="1" fontAlgn="auto" latinLnBrk="0" hangingPunct="1">
                <a:lnSpc>
                  <a:spcPct val="100000"/>
                </a:lnSpc>
                <a:spcBef>
                  <a:spcPts val="0"/>
                </a:spcBef>
                <a:spcAft>
                  <a:spcPts val="0"/>
                </a:spcAft>
                <a:buClrTx/>
                <a:buSzTx/>
                <a:buFontTx/>
                <a:buNone/>
                <a:tabLst/>
                <a:defRPr/>
              </a:pPr>
              <a:t>‹N›</a:t>
            </a:fld>
            <a:r>
              <a:rPr kumimoji="0" lang="it-IT" sz="1200" b="1" i="1" u="none" strike="noStrike" kern="0" cap="none" spc="0" normalizeH="0" baseline="0" noProof="0" dirty="0">
                <a:ln>
                  <a:noFill/>
                </a:ln>
                <a:solidFill>
                  <a:schemeClr val="bg1"/>
                </a:solidFill>
                <a:effectLst/>
                <a:uLnTx/>
                <a:uFillTx/>
                <a:latin typeface="Bookman Old Style" pitchFamily="18" charset="0"/>
                <a:ea typeface="+mn-ea"/>
                <a:cs typeface="+mn-cs"/>
              </a:rPr>
              <a:t> -</a:t>
            </a:r>
            <a:endParaRPr kumimoji="0" lang="it-IT" sz="1200" b="0" i="0" u="none" strike="noStrike" kern="0" cap="none" spc="0" normalizeH="0" baseline="0" noProof="0" dirty="0">
              <a:ln>
                <a:noFill/>
              </a:ln>
              <a:solidFill>
                <a:schemeClr val="bg1"/>
              </a:solidFill>
              <a:effectLst/>
              <a:uLnTx/>
              <a:uFillTx/>
              <a:cs typeface="+mn-cs"/>
            </a:endParaRPr>
          </a:p>
        </p:txBody>
      </p:sp>
    </p:spTree>
    <p:extLst>
      <p:ext uri="{BB962C8B-B14F-4D97-AF65-F5344CB8AC3E}">
        <p14:creationId xmlns:p14="http://schemas.microsoft.com/office/powerpoint/2010/main" val="2925470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42844" y="18535"/>
            <a:ext cx="8858312" cy="541829"/>
          </a:xfrm>
          <a:prstGeom prst="rect">
            <a:avLst/>
          </a:prstGeom>
        </p:spPr>
        <p:txBody>
          <a:bodyPr vert="horz" lIns="91440" tIns="45720" rIns="91440" bIns="45720" rtlCol="0" anchor="ctr">
            <a:normAutofit/>
          </a:bodyPr>
          <a:lstStyle/>
          <a:p>
            <a:r>
              <a:rPr lang="it-IT" dirty="0"/>
              <a:t>Fare clic per modificare lo stile del titolo</a:t>
            </a:r>
          </a:p>
        </p:txBody>
      </p:sp>
      <p:sp>
        <p:nvSpPr>
          <p:cNvPr id="3" name="Segnaposto testo 2"/>
          <p:cNvSpPr>
            <a:spLocks noGrp="1"/>
          </p:cNvSpPr>
          <p:nvPr>
            <p:ph type="body" idx="1"/>
          </p:nvPr>
        </p:nvSpPr>
        <p:spPr>
          <a:xfrm>
            <a:off x="457200" y="648892"/>
            <a:ext cx="8229600" cy="3945732"/>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7" name="Rectangle 3"/>
          <p:cNvSpPr>
            <a:spLocks noChangeArrowheads="1"/>
          </p:cNvSpPr>
          <p:nvPr/>
        </p:nvSpPr>
        <p:spPr bwMode="auto">
          <a:xfrm>
            <a:off x="0" y="570781"/>
            <a:ext cx="9144000" cy="4372598"/>
          </a:xfrm>
          <a:prstGeom prst="rect">
            <a:avLst/>
          </a:prstGeom>
          <a:gradFill flip="none" rotWithShape="1">
            <a:gsLst>
              <a:gs pos="0">
                <a:schemeClr val="bg1">
                  <a:lumMod val="90000"/>
                </a:schemeClr>
              </a:gs>
              <a:gs pos="13000">
                <a:schemeClr val="bg1"/>
              </a:gs>
              <a:gs pos="82000">
                <a:srgbClr val="ECECEC"/>
              </a:gs>
            </a:gsLst>
            <a:path path="circle">
              <a:fillToRect l="100000" t="100000"/>
            </a:path>
            <a:tileRect r="-100000" b="-100000"/>
          </a:gradFill>
          <a:ln w="9525">
            <a:noFill/>
            <a:miter lim="800000"/>
            <a:headEnd/>
            <a:tailEnd/>
          </a:ln>
          <a:effectLst/>
          <a:scene3d>
            <a:camera prst="orthographicFront"/>
            <a:lightRig rig="threePt" dir="t"/>
          </a:scene3d>
          <a:sp3d>
            <a:bevelT w="63500" h="63500"/>
          </a:sp3d>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ysClr val="windowText" lastClr="000000"/>
              </a:solidFill>
              <a:effectLst/>
              <a:uLnTx/>
              <a:uFillTx/>
              <a:cs typeface="+mn-cs"/>
            </a:endParaRPr>
          </a:p>
        </p:txBody>
      </p:sp>
      <p:sp>
        <p:nvSpPr>
          <p:cNvPr id="15" name="Rectangle 14">
            <a:extLst>
              <a:ext uri="{FF2B5EF4-FFF2-40B4-BE49-F238E27FC236}">
                <a16:creationId xmlns:a16="http://schemas.microsoft.com/office/drawing/2014/main" id="{85A67135-C94D-4D6E-BBDB-6C12FC3F1E14}"/>
              </a:ext>
            </a:extLst>
          </p:cNvPr>
          <p:cNvSpPr/>
          <p:nvPr userDrawn="1"/>
        </p:nvSpPr>
        <p:spPr>
          <a:xfrm>
            <a:off x="0" y="-2128"/>
            <a:ext cx="9144000" cy="562492"/>
          </a:xfrm>
          <a:prstGeom prst="rect">
            <a:avLst/>
          </a:prstGeom>
          <a:solidFill>
            <a:srgbClr val="074B7C"/>
          </a:solidFill>
          <a:ln>
            <a:noFill/>
          </a:ln>
          <a:scene3d>
            <a:camera prst="orthographicFront"/>
            <a:lightRig rig="threePt" dir="t"/>
          </a:scene3d>
          <a:sp3d>
            <a:bevelT w="69850" h="50800"/>
            <a:bevelB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ectangle 16">
            <a:extLst>
              <a:ext uri="{FF2B5EF4-FFF2-40B4-BE49-F238E27FC236}">
                <a16:creationId xmlns:a16="http://schemas.microsoft.com/office/drawing/2014/main" id="{12D6F383-0FDA-443B-9540-578175885EE9}"/>
              </a:ext>
            </a:extLst>
          </p:cNvPr>
          <p:cNvSpPr/>
          <p:nvPr userDrawn="1"/>
        </p:nvSpPr>
        <p:spPr>
          <a:xfrm>
            <a:off x="-5416" y="4943378"/>
            <a:ext cx="9149416" cy="210537"/>
          </a:xfrm>
          <a:prstGeom prst="rect">
            <a:avLst/>
          </a:prstGeom>
          <a:solidFill>
            <a:srgbClr val="1A6829"/>
          </a:solidFill>
          <a:ln>
            <a:noFill/>
          </a:ln>
          <a:scene3d>
            <a:camera prst="orthographicFront"/>
            <a:lightRig rig="threePt" dir="t"/>
          </a:scene3d>
          <a:sp3d>
            <a:bevelT w="69850" h="50800"/>
            <a:bevelB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Rounded Corners 7">
            <a:extLst>
              <a:ext uri="{FF2B5EF4-FFF2-40B4-BE49-F238E27FC236}">
                <a16:creationId xmlns:a16="http://schemas.microsoft.com/office/drawing/2014/main" id="{75BB9071-4F3D-434A-9526-9F0C9110A11C}"/>
              </a:ext>
            </a:extLst>
          </p:cNvPr>
          <p:cNvSpPr/>
          <p:nvPr userDrawn="1"/>
        </p:nvSpPr>
        <p:spPr>
          <a:xfrm>
            <a:off x="8052561" y="30621"/>
            <a:ext cx="1041335" cy="510345"/>
          </a:xfrm>
          <a:prstGeom prst="roundRect">
            <a:avLst>
              <a:gd name="adj" fmla="val 9654"/>
            </a:avLst>
          </a:prstGeom>
          <a:solidFill>
            <a:schemeClr val="bg1"/>
          </a:solidFill>
          <a:ln>
            <a:noFill/>
          </a:ln>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5" name="Immagine 4">
            <a:extLst>
              <a:ext uri="{FF2B5EF4-FFF2-40B4-BE49-F238E27FC236}">
                <a16:creationId xmlns:a16="http://schemas.microsoft.com/office/drawing/2014/main" id="{5685D8D6-1BCD-4527-8464-367447960DEF}"/>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065278" y="81764"/>
            <a:ext cx="345962" cy="408058"/>
          </a:xfrm>
          <a:prstGeom prst="rect">
            <a:avLst/>
          </a:prstGeom>
        </p:spPr>
      </p:pic>
      <p:pic>
        <p:nvPicPr>
          <p:cNvPr id="9" name="Picture 8">
            <a:extLst>
              <a:ext uri="{FF2B5EF4-FFF2-40B4-BE49-F238E27FC236}">
                <a16:creationId xmlns:a16="http://schemas.microsoft.com/office/drawing/2014/main" id="{45E6A36C-61FA-4F4B-8DDD-4C55D82FEDD8}"/>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385176" y="333375"/>
            <a:ext cx="646783" cy="16141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9" r:id="rId2"/>
    <p:sldLayoutId id="2147483654" r:id="rId3"/>
    <p:sldLayoutId id="2147483660" r:id="rId4"/>
    <p:sldLayoutId id="2147483661" r:id="rId5"/>
  </p:sldLayoutIdLst>
  <p:txStyles>
    <p:titleStyle>
      <a:lvl1pPr algn="ctr" defTabSz="914400" rtl="0" eaLnBrk="1" latinLnBrk="0" hangingPunct="1">
        <a:lnSpc>
          <a:spcPts val="2000"/>
        </a:lnSpc>
        <a:spcBef>
          <a:spcPct val="0"/>
        </a:spcBef>
        <a:buNone/>
        <a:defRPr sz="2000" b="1" kern="1200">
          <a:solidFill>
            <a:schemeClr val="accent1">
              <a:lumMod val="50000"/>
            </a:schemeClr>
          </a:solidFill>
          <a:latin typeface="Bookman Old Style" pitchFamily="18" charset="0"/>
          <a:ea typeface="+mj-ea"/>
          <a:cs typeface="+mj-cs"/>
        </a:defRPr>
      </a:lvl1pPr>
    </p:titleStyle>
    <p:bodyStyle>
      <a:lvl1pPr marL="342900" indent="-342900" algn="l" defTabSz="914400" rtl="0" eaLnBrk="1" latinLnBrk="0" hangingPunct="1">
        <a:spcBef>
          <a:spcPct val="20000"/>
        </a:spcBef>
        <a:buFont typeface="Arial" pitchFamily="34" charset="0"/>
        <a:buNone/>
        <a:defRPr sz="2000" kern="1200">
          <a:solidFill>
            <a:schemeClr val="tx1"/>
          </a:solidFill>
          <a:latin typeface="Bookman Old Style" pitchFamily="18"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Bookman Old Style" pitchFamily="18" charset="0"/>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Bookman Old Style"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Bookman Old Style"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Bookman Old Style"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ChangeArrowheads="1"/>
          </p:cNvSpPr>
          <p:nvPr/>
        </p:nvSpPr>
        <p:spPr bwMode="auto">
          <a:xfrm>
            <a:off x="3997234" y="649289"/>
            <a:ext cx="5052714" cy="4073528"/>
          </a:xfrm>
          <a:prstGeom prst="rect">
            <a:avLst/>
          </a:prstGeom>
          <a:noFill/>
          <a:ln w="9525">
            <a:noFill/>
            <a:miter lim="800000"/>
            <a:headEnd/>
            <a:tailEnd/>
          </a:ln>
        </p:spPr>
        <p:txBody>
          <a:bodyPr anchor="ctr"/>
          <a:lstStyle/>
          <a:p>
            <a:pPr algn="ctr"/>
            <a:r>
              <a:rPr lang="it-IT" sz="3200" b="1" dirty="0">
                <a:solidFill>
                  <a:schemeClr val="bg1"/>
                </a:solidFill>
                <a:latin typeface="Bookman Old Style" pitchFamily="18" charset="0"/>
              </a:rPr>
              <a:t>Comune di Riccione  Verso le Elezioni comunali</a:t>
            </a:r>
          </a:p>
          <a:p>
            <a:pPr algn="ctr"/>
            <a:endParaRPr lang="it-IT" sz="2400" b="1" dirty="0">
              <a:solidFill>
                <a:schemeClr val="bg1"/>
              </a:solidFill>
              <a:latin typeface="Bookman Old Style" pitchFamily="18" charset="0"/>
            </a:endParaRPr>
          </a:p>
          <a:p>
            <a:pPr algn="ctr"/>
            <a:r>
              <a:rPr lang="it-IT" b="1" dirty="0">
                <a:solidFill>
                  <a:schemeClr val="bg1"/>
                </a:solidFill>
                <a:latin typeface="Bookman Old Style" pitchFamily="18" charset="0"/>
              </a:rPr>
              <a:t>Ricerca quantitativa</a:t>
            </a:r>
          </a:p>
          <a:p>
            <a:pPr algn="ctr"/>
            <a:r>
              <a:rPr lang="it-IT" b="1" dirty="0">
                <a:solidFill>
                  <a:schemeClr val="bg1"/>
                </a:solidFill>
                <a:latin typeface="Bookman Old Style" pitchFamily="18" charset="0"/>
              </a:rPr>
              <a:t>-</a:t>
            </a:r>
          </a:p>
          <a:p>
            <a:pPr algn="ctr"/>
            <a:r>
              <a:rPr lang="it-IT" b="1" dirty="0">
                <a:solidFill>
                  <a:schemeClr val="bg1"/>
                </a:solidFill>
                <a:latin typeface="Bookman Old Style" pitchFamily="18" charset="0"/>
              </a:rPr>
              <a:t>gennaio 2022 </a:t>
            </a:r>
            <a:br>
              <a:rPr lang="it-IT" b="1" dirty="0">
                <a:solidFill>
                  <a:schemeClr val="bg1"/>
                </a:solidFill>
                <a:latin typeface="Bookman Old Style" pitchFamily="18" charset="0"/>
              </a:rPr>
            </a:br>
            <a:r>
              <a:rPr lang="it-IT" sz="2000" b="1" dirty="0">
                <a:solidFill>
                  <a:schemeClr val="bg1"/>
                </a:solidFill>
                <a:latin typeface="Bookman Old Style" pitchFamily="18" charset="0"/>
              </a:rPr>
              <a:t>1° parte</a:t>
            </a:r>
          </a:p>
        </p:txBody>
      </p:sp>
      <p:pic>
        <p:nvPicPr>
          <p:cNvPr id="8" name="Picture Placeholder 9">
            <a:extLst>
              <a:ext uri="{FF2B5EF4-FFF2-40B4-BE49-F238E27FC236}">
                <a16:creationId xmlns:a16="http://schemas.microsoft.com/office/drawing/2014/main" id="{78C0AD44-6D89-4751-9B88-6E32ED212638}"/>
              </a:ext>
            </a:extLst>
          </p:cNvPr>
          <p:cNvPicPr>
            <a:picLocks noChangeAspect="1"/>
          </p:cNvPicPr>
          <p:nvPr/>
        </p:nvPicPr>
        <p:blipFill>
          <a:blip r:embed="rId3"/>
          <a:srcRect/>
          <a:stretch/>
        </p:blipFill>
        <p:spPr>
          <a:xfrm>
            <a:off x="748405" y="469933"/>
            <a:ext cx="2088000" cy="2111527"/>
          </a:xfrm>
          <a:prstGeom prst="ellipse">
            <a:avLst/>
          </a:prstGeom>
          <a:solidFill>
            <a:srgbClr val="E7E6E6"/>
          </a:solidFill>
          <a:scene3d>
            <a:camera prst="orthographicFront"/>
            <a:lightRig rig="threePt" dir="t"/>
          </a:scene3d>
          <a:sp3d>
            <a:bevelT/>
          </a:sp3d>
        </p:spPr>
      </p:pic>
      <p:sp>
        <p:nvSpPr>
          <p:cNvPr id="9" name="Oval 8">
            <a:extLst>
              <a:ext uri="{FF2B5EF4-FFF2-40B4-BE49-F238E27FC236}">
                <a16:creationId xmlns:a16="http://schemas.microsoft.com/office/drawing/2014/main" id="{36DCA240-FC6A-4B77-81D2-7A775BE13E9D}"/>
              </a:ext>
            </a:extLst>
          </p:cNvPr>
          <p:cNvSpPr>
            <a:spLocks noChangeAspect="1"/>
          </p:cNvSpPr>
          <p:nvPr/>
        </p:nvSpPr>
        <p:spPr>
          <a:xfrm>
            <a:off x="284820" y="2723625"/>
            <a:ext cx="2088000" cy="2088000"/>
          </a:xfrm>
          <a:prstGeom prst="ellipse">
            <a:avLst/>
          </a:prstGeom>
          <a:blipFill>
            <a:blip r:embed="rId4"/>
            <a:stretch>
              <a:fillRect/>
            </a:stretch>
          </a:blip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6" name="Immagine 5" descr="Immagine che contiene persona, parete, uomo, abbigliamento&#10;&#10;Descrizione generata automaticamente">
            <a:extLst>
              <a:ext uri="{FF2B5EF4-FFF2-40B4-BE49-F238E27FC236}">
                <a16:creationId xmlns:a16="http://schemas.microsoft.com/office/drawing/2014/main" id="{A57D643F-5C04-42CF-BC11-A5FAA72D83D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718201">
            <a:off x="1566596" y="1504109"/>
            <a:ext cx="3279862" cy="3279862"/>
          </a:xfrm>
          <a:prstGeom prst="ellipse">
            <a:avLst/>
          </a:prstGeom>
          <a:ln w="22225" cap="rnd">
            <a:solidFill>
              <a:schemeClr val="bg1">
                <a:lumMod val="95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86550996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574D7E-16EE-49CF-A7F6-4A236C525C6E}"/>
              </a:ext>
            </a:extLst>
          </p:cNvPr>
          <p:cNvSpPr>
            <a:spLocks noGrp="1"/>
          </p:cNvSpPr>
          <p:nvPr>
            <p:ph type="title"/>
          </p:nvPr>
        </p:nvSpPr>
        <p:spPr/>
        <p:txBody>
          <a:bodyPr/>
          <a:lstStyle/>
          <a:p>
            <a:pPr marL="0" marR="0" lvl="0" indent="0" algn="ctr" defTabSz="914400" rtl="0" eaLnBrk="1" fontAlgn="auto" latinLnBrk="0" hangingPunct="1">
              <a:lnSpc>
                <a:spcPts val="2000"/>
              </a:lnSpc>
              <a:spcBef>
                <a:spcPct val="0"/>
              </a:spcBef>
              <a:spcAft>
                <a:spcPts val="0"/>
              </a:spcAft>
              <a:buClrTx/>
              <a:buSzTx/>
              <a:buFontTx/>
              <a:buNone/>
              <a:tabLst/>
              <a:defRPr/>
            </a:pPr>
            <a:r>
              <a:rPr kumimoji="0" lang="it-IT" sz="1500" b="1" i="0" u="none" strike="noStrike" kern="1200" cap="none" spc="0" normalizeH="0" baseline="0" noProof="0" dirty="0">
                <a:ln>
                  <a:noFill/>
                </a:ln>
                <a:solidFill>
                  <a:srgbClr val="FFFFFF"/>
                </a:solidFill>
                <a:effectLst/>
                <a:uLnTx/>
                <a:uFillTx/>
                <a:latin typeface="Bookman Old Style" pitchFamily="18" charset="0"/>
                <a:ea typeface="+mj-ea"/>
                <a:cs typeface="+mj-cs"/>
              </a:rPr>
              <a:t>Intenzione di voto alle elezioni per il Sindaco e il Consiglio comunale</a:t>
            </a:r>
          </a:p>
        </p:txBody>
      </p:sp>
      <p:graphicFrame>
        <p:nvGraphicFramePr>
          <p:cNvPr id="3" name="Grafico 2">
            <a:extLst>
              <a:ext uri="{FF2B5EF4-FFF2-40B4-BE49-F238E27FC236}">
                <a16:creationId xmlns:a16="http://schemas.microsoft.com/office/drawing/2014/main" id="{68173BE2-F5DD-4CE2-842B-324F64F8F6ED}"/>
              </a:ext>
            </a:extLst>
          </p:cNvPr>
          <p:cNvGraphicFramePr>
            <a:graphicFrameLocks noGrp="1"/>
          </p:cNvGraphicFramePr>
          <p:nvPr/>
        </p:nvGraphicFramePr>
        <p:xfrm>
          <a:off x="25400" y="577850"/>
          <a:ext cx="9118600"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18280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ChangeArrowheads="1"/>
          </p:cNvSpPr>
          <p:nvPr/>
        </p:nvSpPr>
        <p:spPr bwMode="auto">
          <a:xfrm>
            <a:off x="835460" y="-76063"/>
            <a:ext cx="7328356" cy="5387724"/>
          </a:xfrm>
          <a:prstGeom prst="rect">
            <a:avLst/>
          </a:prstGeom>
          <a:noFill/>
          <a:ln w="9525">
            <a:noFill/>
            <a:miter lim="800000"/>
            <a:headEnd/>
            <a:tailEnd/>
          </a:ln>
        </p:spPr>
        <p:txBody>
          <a:bodyPr anchor="ctr"/>
          <a:lstStyle/>
          <a:p>
            <a:pPr algn="just">
              <a:lnSpc>
                <a:spcPct val="150000"/>
              </a:lnSpc>
              <a:spcBef>
                <a:spcPts val="1800"/>
              </a:spcBef>
              <a:spcAft>
                <a:spcPts val="600"/>
              </a:spcAft>
            </a:pPr>
            <a:r>
              <a:rPr lang="it-IT" sz="2000" b="1" dirty="0">
                <a:solidFill>
                  <a:schemeClr val="accent1">
                    <a:lumMod val="25000"/>
                    <a:lumOff val="75000"/>
                  </a:schemeClr>
                </a:solidFill>
                <a:effectLst/>
                <a:latin typeface="Bookman Old Style" panose="02050604050505020204" pitchFamily="18" charset="0"/>
                <a:ea typeface="Times New Roman" panose="02020603050405020304" pitchFamily="18" charset="0"/>
                <a:cs typeface="Arial" panose="020B0604020202020204" pitchFamily="34" charset="0"/>
              </a:rPr>
              <a:t>Una grande voglia di partecipazione</a:t>
            </a:r>
          </a:p>
          <a:p>
            <a:pPr algn="just">
              <a:lnSpc>
                <a:spcPct val="150000"/>
              </a:lnSpc>
              <a:spcBef>
                <a:spcPts val="600"/>
              </a:spcBef>
              <a:spcAft>
                <a:spcPts val="600"/>
              </a:spcAft>
            </a:pPr>
            <a:r>
              <a:rPr lang="it-IT" sz="1200" dirty="0">
                <a:solidFill>
                  <a:schemeClr val="bg1"/>
                </a:solidFill>
                <a:effectLst/>
                <a:latin typeface="Bookman Old Style" panose="02050604050505020204" pitchFamily="18" charset="0"/>
                <a:ea typeface="Times New Roman" panose="02020603050405020304" pitchFamily="18" charset="0"/>
                <a:cs typeface="Times New Roman" panose="02020603050405020304" pitchFamily="18" charset="0"/>
              </a:rPr>
              <a:t>Ricordando che al primo turno delle Comunali 2017 si recò ai seggi il 61.8% degli aventi diritto (il 71.2% alle precedenti), sembra esserci un grandissimo desiderio di partecipazione elettorale visto che il 77.4% è intenzionato a votare (e un ulteriore 13.1% è incerto). C’è da attendersi un risultato minore come capita in molti comuni italiani (soprattutto se la campagna elettorale locale sarà percepita come confusionaria e deludente dai cittadini). I cittadini che si sentono di sinistra sono più intenzionati a recarsi alle urne (88%) di quelli di centro (85%) e di destra (78%). Da notare che anche coloro che si sentono apolitici spesso pensano di recarsi ai seggi (65%).</a:t>
            </a:r>
          </a:p>
        </p:txBody>
      </p:sp>
    </p:spTree>
    <p:extLst>
      <p:ext uri="{BB962C8B-B14F-4D97-AF65-F5344CB8AC3E}">
        <p14:creationId xmlns:p14="http://schemas.microsoft.com/office/powerpoint/2010/main" val="87140397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4323A6-B855-4D62-B3B9-C7C5EC2F9FA7}"/>
              </a:ext>
            </a:extLst>
          </p:cNvPr>
          <p:cNvSpPr>
            <a:spLocks noGrp="1"/>
          </p:cNvSpPr>
          <p:nvPr>
            <p:ph type="title"/>
          </p:nvPr>
        </p:nvSpPr>
        <p:spPr/>
        <p:txBody>
          <a:bodyPr/>
          <a:lstStyle/>
          <a:p>
            <a:r>
              <a:rPr lang="it-IT" dirty="0"/>
              <a:t>Giudizio complessivo sull’operato del sindaco uscente</a:t>
            </a:r>
          </a:p>
        </p:txBody>
      </p:sp>
      <p:sp>
        <p:nvSpPr>
          <p:cNvPr id="4" name="Content Placeholder 3">
            <a:extLst>
              <a:ext uri="{FF2B5EF4-FFF2-40B4-BE49-F238E27FC236}">
                <a16:creationId xmlns:a16="http://schemas.microsoft.com/office/drawing/2014/main" id="{49BAD916-D675-4804-9D72-ADA3B99A92A8}"/>
              </a:ext>
            </a:extLst>
          </p:cNvPr>
          <p:cNvSpPr>
            <a:spLocks noGrp="1"/>
          </p:cNvSpPr>
          <p:nvPr>
            <p:ph idx="1"/>
          </p:nvPr>
        </p:nvSpPr>
        <p:spPr>
          <a:xfrm>
            <a:off x="214283" y="648891"/>
            <a:ext cx="5637877" cy="332749"/>
          </a:xfrm>
        </p:spPr>
        <p:txBody>
          <a:bodyPr/>
          <a:lstStyle/>
          <a:p>
            <a:r>
              <a:rPr lang="it-IT" dirty="0"/>
              <a:t>Come giudica nel complesso l’operato del sindaco uscente?</a:t>
            </a:r>
          </a:p>
        </p:txBody>
      </p:sp>
      <p:graphicFrame>
        <p:nvGraphicFramePr>
          <p:cNvPr id="7" name="Grafico 6">
            <a:extLst>
              <a:ext uri="{FF2B5EF4-FFF2-40B4-BE49-F238E27FC236}">
                <a16:creationId xmlns:a16="http://schemas.microsoft.com/office/drawing/2014/main" id="{5D168092-381A-4E83-ADDB-3BB7B29CD44C}"/>
              </a:ext>
            </a:extLst>
          </p:cNvPr>
          <p:cNvGraphicFramePr>
            <a:graphicFrameLocks noGrp="1"/>
          </p:cNvGraphicFramePr>
          <p:nvPr>
            <p:extLst>
              <p:ext uri="{D42A27DB-BD31-4B8C-83A1-F6EECF244321}">
                <p14:modId xmlns:p14="http://schemas.microsoft.com/office/powerpoint/2010/main" val="104417867"/>
              </p:ext>
            </p:extLst>
          </p:nvPr>
        </p:nvGraphicFramePr>
        <p:xfrm>
          <a:off x="-2398079" y="-61213"/>
          <a:ext cx="10862599" cy="499759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afico 7">
            <a:extLst>
              <a:ext uri="{FF2B5EF4-FFF2-40B4-BE49-F238E27FC236}">
                <a16:creationId xmlns:a16="http://schemas.microsoft.com/office/drawing/2014/main" id="{C54F09DF-1AD3-47B4-9E23-5CA5528D49E3}"/>
              </a:ext>
            </a:extLst>
          </p:cNvPr>
          <p:cNvGraphicFramePr>
            <a:graphicFrameLocks noGrp="1"/>
          </p:cNvGraphicFramePr>
          <p:nvPr>
            <p:extLst>
              <p:ext uri="{D42A27DB-BD31-4B8C-83A1-F6EECF244321}">
                <p14:modId xmlns:p14="http://schemas.microsoft.com/office/powerpoint/2010/main" val="132492349"/>
              </p:ext>
            </p:extLst>
          </p:nvPr>
        </p:nvGraphicFramePr>
        <p:xfrm flipH="1" flipV="1">
          <a:off x="-240632" y="5320730"/>
          <a:ext cx="88232" cy="1037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9014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3135B7-04ED-4C48-8CC6-71D617BDFEA7}"/>
              </a:ext>
            </a:extLst>
          </p:cNvPr>
          <p:cNvSpPr>
            <a:spLocks noGrp="1"/>
          </p:cNvSpPr>
          <p:nvPr>
            <p:ph type="title"/>
          </p:nvPr>
        </p:nvSpPr>
        <p:spPr/>
        <p:txBody>
          <a:bodyPr/>
          <a:lstStyle/>
          <a:p>
            <a:pPr marL="0" marR="0" lvl="0" indent="0" algn="ctr" defTabSz="914400" rtl="0" eaLnBrk="1" fontAlgn="auto" latinLnBrk="0" hangingPunct="1">
              <a:lnSpc>
                <a:spcPts val="2000"/>
              </a:lnSpc>
              <a:spcBef>
                <a:spcPct val="0"/>
              </a:spcBef>
              <a:spcAft>
                <a:spcPts val="0"/>
              </a:spcAft>
              <a:buClrTx/>
              <a:buSzTx/>
              <a:buFontTx/>
              <a:buNone/>
              <a:tabLst/>
              <a:defRPr/>
            </a:pPr>
            <a:r>
              <a:rPr kumimoji="0" lang="it-IT" sz="1500" b="1" i="0" u="none" strike="noStrike" kern="1200" cap="none" spc="0" normalizeH="0" baseline="0" noProof="0" dirty="0">
                <a:ln>
                  <a:noFill/>
                </a:ln>
                <a:solidFill>
                  <a:srgbClr val="FFFFFF"/>
                </a:solidFill>
                <a:effectLst/>
                <a:uLnTx/>
                <a:uFillTx/>
                <a:latin typeface="Bookman Old Style" pitchFamily="18" charset="0"/>
                <a:ea typeface="+mj-ea"/>
                <a:cs typeface="+mj-cs"/>
              </a:rPr>
              <a:t>Giudizio complessivo sull’operato del sindaco uscente</a:t>
            </a:r>
          </a:p>
        </p:txBody>
      </p:sp>
      <p:graphicFrame>
        <p:nvGraphicFramePr>
          <p:cNvPr id="3" name="Grafico 2">
            <a:extLst>
              <a:ext uri="{FF2B5EF4-FFF2-40B4-BE49-F238E27FC236}">
                <a16:creationId xmlns:a16="http://schemas.microsoft.com/office/drawing/2014/main" id="{CBCF3FF4-C08F-427A-AC65-A041B44B72A9}"/>
              </a:ext>
            </a:extLst>
          </p:cNvPr>
          <p:cNvGraphicFramePr>
            <a:graphicFrameLocks noGrp="1"/>
          </p:cNvGraphicFramePr>
          <p:nvPr/>
        </p:nvGraphicFramePr>
        <p:xfrm>
          <a:off x="25400" y="577850"/>
          <a:ext cx="9118600"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6772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ChangeArrowheads="1"/>
          </p:cNvSpPr>
          <p:nvPr/>
        </p:nvSpPr>
        <p:spPr bwMode="auto">
          <a:xfrm>
            <a:off x="662776" y="-122112"/>
            <a:ext cx="7818448" cy="5387724"/>
          </a:xfrm>
          <a:prstGeom prst="rect">
            <a:avLst/>
          </a:prstGeom>
          <a:noFill/>
          <a:ln w="9525">
            <a:noFill/>
            <a:miter lim="800000"/>
            <a:headEnd/>
            <a:tailEnd/>
          </a:ln>
        </p:spPr>
        <p:txBody>
          <a:bodyPr anchor="ctr"/>
          <a:lstStyle/>
          <a:p>
            <a:pPr algn="just">
              <a:lnSpc>
                <a:spcPct val="150000"/>
              </a:lnSpc>
              <a:spcBef>
                <a:spcPts val="1800"/>
              </a:spcBef>
              <a:spcAft>
                <a:spcPts val="600"/>
              </a:spcAft>
            </a:pPr>
            <a:r>
              <a:rPr lang="it-IT" sz="2000" b="1" dirty="0">
                <a:solidFill>
                  <a:schemeClr val="accent1">
                    <a:lumMod val="25000"/>
                    <a:lumOff val="75000"/>
                  </a:schemeClr>
                </a:solidFill>
                <a:effectLst/>
                <a:latin typeface="Bookman Old Style" panose="02050604050505020204" pitchFamily="18" charset="0"/>
                <a:ea typeface="Times New Roman" panose="02020603050405020304" pitchFamily="18" charset="0"/>
                <a:cs typeface="Arial" panose="020B0604020202020204" pitchFamily="34" charset="0"/>
              </a:rPr>
              <a:t>La valutazione del Sindaco uscente</a:t>
            </a:r>
          </a:p>
          <a:p>
            <a:pPr algn="just">
              <a:lnSpc>
                <a:spcPct val="150000"/>
              </a:lnSpc>
              <a:spcBef>
                <a:spcPts val="600"/>
              </a:spcBef>
              <a:spcAft>
                <a:spcPts val="600"/>
              </a:spcAft>
            </a:pPr>
            <a:r>
              <a:rPr lang="it-IT" sz="1200" dirty="0">
                <a:solidFill>
                  <a:schemeClr val="bg1"/>
                </a:solidFill>
                <a:effectLst/>
                <a:latin typeface="Bookman Old Style" panose="02050604050505020204" pitchFamily="18" charset="0"/>
                <a:ea typeface="Times New Roman" panose="02020603050405020304" pitchFamily="18" charset="0"/>
                <a:cs typeface="Times New Roman" panose="02020603050405020304" pitchFamily="18" charset="0"/>
              </a:rPr>
              <a:t>L’operato del sindaco è valutato in modo convintamente positivo (bene o molto bene) dal 22.9% e convintamente negativo (male o molto male) dal 17.6%. Prevale, dunque, un giudizio intermedio (così così o abbastanza bene: 52.9%). Ma non mancano alcune sorprese: l’8% degli elettori di sinistra è convintamente positivo, ma il 14% di quelli di destra è convintamente negativo (e i pienamente soddisfatti presso questa area politica sono solo il 36%), ulteriore segno di un indebolimento dell’appartenenza politica ‘aprioristica’ e, al contrario, di una valutazione concreta dell’operato dei politici.</a:t>
            </a:r>
          </a:p>
        </p:txBody>
      </p:sp>
    </p:spTree>
    <p:extLst>
      <p:ext uri="{BB962C8B-B14F-4D97-AF65-F5344CB8AC3E}">
        <p14:creationId xmlns:p14="http://schemas.microsoft.com/office/powerpoint/2010/main" val="122237758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ChangeArrowheads="1"/>
          </p:cNvSpPr>
          <p:nvPr/>
        </p:nvSpPr>
        <p:spPr bwMode="auto">
          <a:xfrm>
            <a:off x="4044260" y="649289"/>
            <a:ext cx="5099739" cy="4073528"/>
          </a:xfrm>
          <a:prstGeom prst="rect">
            <a:avLst/>
          </a:prstGeom>
          <a:noFill/>
          <a:ln w="9525">
            <a:noFill/>
            <a:miter lim="800000"/>
            <a:headEnd/>
            <a:tailEnd/>
          </a:ln>
        </p:spPr>
        <p:txBody>
          <a:bodyPr anchor="ctr"/>
          <a:lstStyle/>
          <a:p>
            <a:pPr algn="ctr"/>
            <a:r>
              <a:rPr lang="it-IT" sz="2400" b="1" dirty="0">
                <a:solidFill>
                  <a:schemeClr val="bg1"/>
                </a:solidFill>
                <a:latin typeface="Bookman Old Style" pitchFamily="18" charset="0"/>
              </a:rPr>
              <a:t>AstraRicerche</a:t>
            </a:r>
          </a:p>
          <a:p>
            <a:pPr algn="ctr"/>
            <a:r>
              <a:rPr lang="it-IT" sz="2400" b="1" dirty="0">
                <a:solidFill>
                  <a:schemeClr val="bg1"/>
                </a:solidFill>
                <a:latin typeface="Bookman Old Style" pitchFamily="18" charset="0"/>
              </a:rPr>
              <a:t>corso Sempione 33</a:t>
            </a:r>
          </a:p>
          <a:p>
            <a:pPr algn="ctr"/>
            <a:r>
              <a:rPr lang="it-IT" sz="2400" b="1" dirty="0">
                <a:solidFill>
                  <a:schemeClr val="bg1"/>
                </a:solidFill>
                <a:latin typeface="Bookman Old Style" pitchFamily="18" charset="0"/>
              </a:rPr>
              <a:t>20145 Milano</a:t>
            </a:r>
          </a:p>
          <a:p>
            <a:pPr algn="ctr"/>
            <a:endParaRPr lang="it-IT" sz="2400" b="1" dirty="0">
              <a:solidFill>
                <a:schemeClr val="bg1"/>
              </a:solidFill>
              <a:latin typeface="Bookman Old Style" pitchFamily="18" charset="0"/>
            </a:endParaRPr>
          </a:p>
          <a:p>
            <a:pPr algn="ctr"/>
            <a:r>
              <a:rPr lang="it-IT" sz="2400" b="1" dirty="0">
                <a:solidFill>
                  <a:schemeClr val="bg1"/>
                </a:solidFill>
                <a:latin typeface="Bookman Old Style" pitchFamily="18" charset="0"/>
              </a:rPr>
              <a:t>Tel. (+39) 02.3319820</a:t>
            </a:r>
          </a:p>
          <a:p>
            <a:pPr algn="ctr"/>
            <a:r>
              <a:rPr lang="it-IT" sz="2400" u="sng" dirty="0">
                <a:solidFill>
                  <a:schemeClr val="bg1"/>
                </a:solidFill>
                <a:latin typeface="Bookman Old Style" pitchFamily="18" charset="0"/>
              </a:rPr>
              <a:t>astra@astraricerche.it</a:t>
            </a:r>
          </a:p>
          <a:p>
            <a:pPr algn="ctr"/>
            <a:endParaRPr lang="it-IT" sz="2400" b="1" dirty="0">
              <a:solidFill>
                <a:schemeClr val="bg1"/>
              </a:solidFill>
              <a:latin typeface="Bookman Old Style" pitchFamily="18" charset="0"/>
            </a:endParaRPr>
          </a:p>
          <a:p>
            <a:pPr algn="ctr"/>
            <a:r>
              <a:rPr lang="it-IT" sz="2400" u="sng" dirty="0">
                <a:solidFill>
                  <a:schemeClr val="bg1"/>
                </a:solidFill>
                <a:latin typeface="Bookman Old Style" pitchFamily="18" charset="0"/>
              </a:rPr>
              <a:t>www.astraricerche.it</a:t>
            </a:r>
            <a:endParaRPr lang="it-IT" sz="2400" b="1" dirty="0">
              <a:solidFill>
                <a:schemeClr val="bg1"/>
              </a:solidFill>
              <a:latin typeface="Bookman Old Style" pitchFamily="18" charset="0"/>
            </a:endParaRPr>
          </a:p>
        </p:txBody>
      </p:sp>
      <p:pic>
        <p:nvPicPr>
          <p:cNvPr id="8" name="Picture Placeholder 9">
            <a:extLst>
              <a:ext uri="{FF2B5EF4-FFF2-40B4-BE49-F238E27FC236}">
                <a16:creationId xmlns:a16="http://schemas.microsoft.com/office/drawing/2014/main" id="{78C0AD44-6D89-4751-9B88-6E32ED212638}"/>
              </a:ext>
            </a:extLst>
          </p:cNvPr>
          <p:cNvPicPr>
            <a:picLocks noChangeAspect="1"/>
          </p:cNvPicPr>
          <p:nvPr/>
        </p:nvPicPr>
        <p:blipFill>
          <a:blip r:embed="rId3"/>
          <a:srcRect/>
          <a:stretch/>
        </p:blipFill>
        <p:spPr>
          <a:xfrm>
            <a:off x="262466" y="668628"/>
            <a:ext cx="4009014" cy="4054187"/>
          </a:xfrm>
          <a:prstGeom prst="ellipse">
            <a:avLst/>
          </a:prstGeom>
          <a:solidFill>
            <a:srgbClr val="E7E6E6"/>
          </a:solidFill>
          <a:scene3d>
            <a:camera prst="orthographicFront"/>
            <a:lightRig rig="threePt" dir="t"/>
          </a:scene3d>
          <a:sp3d>
            <a:bevelT/>
          </a:sp3d>
        </p:spPr>
      </p:pic>
    </p:spTree>
    <p:extLst>
      <p:ext uri="{BB962C8B-B14F-4D97-AF65-F5344CB8AC3E}">
        <p14:creationId xmlns:p14="http://schemas.microsoft.com/office/powerpoint/2010/main" val="132265584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a:xfrm>
            <a:off x="142844" y="18535"/>
            <a:ext cx="8858312" cy="541829"/>
          </a:xfrm>
        </p:spPr>
        <p:txBody>
          <a:bodyPr/>
          <a:lstStyle/>
          <a:p>
            <a:pPr eaLnBrk="1" hangingPunct="1"/>
            <a:r>
              <a:rPr lang="it-IT" dirty="0"/>
              <a:t>Questa ricerca</a:t>
            </a:r>
          </a:p>
        </p:txBody>
      </p:sp>
      <p:graphicFrame>
        <p:nvGraphicFramePr>
          <p:cNvPr id="2" name="Diagramma 1"/>
          <p:cNvGraphicFramePr/>
          <p:nvPr>
            <p:extLst>
              <p:ext uri="{D42A27DB-BD31-4B8C-83A1-F6EECF244321}">
                <p14:modId xmlns:p14="http://schemas.microsoft.com/office/powerpoint/2010/main" val="3011280312"/>
              </p:ext>
            </p:extLst>
          </p:nvPr>
        </p:nvGraphicFramePr>
        <p:xfrm>
          <a:off x="268287" y="577850"/>
          <a:ext cx="8615363" cy="42449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4511920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18A2B6-C32F-4B28-AC1D-D3A98188B2AC}"/>
              </a:ext>
            </a:extLst>
          </p:cNvPr>
          <p:cNvSpPr>
            <a:spLocks noGrp="1"/>
          </p:cNvSpPr>
          <p:nvPr>
            <p:ph type="title"/>
          </p:nvPr>
        </p:nvSpPr>
        <p:spPr/>
        <p:txBody>
          <a:bodyPr/>
          <a:lstStyle/>
          <a:p>
            <a:pPr marL="0" marR="0" lvl="0" indent="0" algn="ctr" defTabSz="914400" rtl="0" eaLnBrk="1" fontAlgn="auto" latinLnBrk="0" hangingPunct="1">
              <a:lnSpc>
                <a:spcPts val="2000"/>
              </a:lnSpc>
              <a:spcBef>
                <a:spcPct val="0"/>
              </a:spcBef>
              <a:spcAft>
                <a:spcPts val="0"/>
              </a:spcAft>
              <a:buClrTx/>
              <a:buSzTx/>
              <a:buFontTx/>
              <a:buNone/>
              <a:tabLst/>
              <a:defRPr/>
            </a:pPr>
            <a:r>
              <a:rPr kumimoji="0" lang="it-IT" sz="1500" b="1" i="0" u="none" strike="noStrike" kern="1200" cap="none" spc="0" normalizeH="0" baseline="0" noProof="0" dirty="0">
                <a:ln>
                  <a:noFill/>
                </a:ln>
                <a:solidFill>
                  <a:srgbClr val="FFFFFF"/>
                </a:solidFill>
                <a:effectLst/>
                <a:uLnTx/>
                <a:uFillTx/>
                <a:latin typeface="Bookman Old Style" pitchFamily="18" charset="0"/>
                <a:ea typeface="+mj-ea"/>
                <a:cs typeface="+mj-cs"/>
              </a:rPr>
              <a:t>Autoclassificazione socio-economica</a:t>
            </a:r>
          </a:p>
        </p:txBody>
      </p:sp>
      <p:graphicFrame>
        <p:nvGraphicFramePr>
          <p:cNvPr id="3" name="Grafico 2">
            <a:extLst>
              <a:ext uri="{FF2B5EF4-FFF2-40B4-BE49-F238E27FC236}">
                <a16:creationId xmlns:a16="http://schemas.microsoft.com/office/drawing/2014/main" id="{60EFF5B8-1F6B-4074-BD66-9BCA7D75A9EA}"/>
              </a:ext>
            </a:extLst>
          </p:cNvPr>
          <p:cNvGraphicFramePr>
            <a:graphicFrameLocks noGrp="1"/>
          </p:cNvGraphicFramePr>
          <p:nvPr/>
        </p:nvGraphicFramePr>
        <p:xfrm>
          <a:off x="25400" y="577850"/>
          <a:ext cx="9118600" cy="4343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Grafico 3">
            <a:extLst>
              <a:ext uri="{FF2B5EF4-FFF2-40B4-BE49-F238E27FC236}">
                <a16:creationId xmlns:a16="http://schemas.microsoft.com/office/drawing/2014/main" id="{F6AE297F-49C8-4AE6-B41F-CD6282BECD26}"/>
              </a:ext>
            </a:extLst>
          </p:cNvPr>
          <p:cNvGraphicFramePr>
            <a:graphicFrameLocks noGrp="1"/>
          </p:cNvGraphicFramePr>
          <p:nvPr/>
        </p:nvGraphicFramePr>
        <p:xfrm>
          <a:off x="177800" y="730250"/>
          <a:ext cx="9118600" cy="4343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08436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ChangeArrowheads="1"/>
          </p:cNvSpPr>
          <p:nvPr/>
        </p:nvSpPr>
        <p:spPr bwMode="auto">
          <a:xfrm>
            <a:off x="421018" y="-99088"/>
            <a:ext cx="8130924" cy="5341675"/>
          </a:xfrm>
          <a:prstGeom prst="rect">
            <a:avLst/>
          </a:prstGeom>
          <a:noFill/>
          <a:ln w="9525">
            <a:noFill/>
            <a:miter lim="800000"/>
            <a:headEnd/>
            <a:tailEnd/>
          </a:ln>
        </p:spPr>
        <p:txBody>
          <a:bodyPr anchor="ctr"/>
          <a:lstStyle/>
          <a:p>
            <a:pPr algn="just">
              <a:lnSpc>
                <a:spcPct val="150000"/>
              </a:lnSpc>
              <a:spcBef>
                <a:spcPts val="1800"/>
              </a:spcBef>
              <a:spcAft>
                <a:spcPts val="600"/>
              </a:spcAft>
            </a:pPr>
            <a:r>
              <a:rPr lang="it-IT" sz="2000" b="1" dirty="0">
                <a:solidFill>
                  <a:schemeClr val="accent1">
                    <a:lumMod val="25000"/>
                    <a:lumOff val="75000"/>
                  </a:schemeClr>
                </a:solidFill>
                <a:effectLst/>
                <a:latin typeface="Bookman Old Style" panose="02050604050505020204" pitchFamily="18" charset="0"/>
                <a:ea typeface="Times New Roman" panose="02020603050405020304" pitchFamily="18" charset="0"/>
                <a:cs typeface="Arial" panose="020B0604020202020204" pitchFamily="34" charset="0"/>
              </a:rPr>
              <a:t>Una ricerca ampia e ben strutturata</a:t>
            </a:r>
          </a:p>
          <a:p>
            <a:pPr algn="just">
              <a:lnSpc>
                <a:spcPct val="150000"/>
              </a:lnSpc>
              <a:spcBef>
                <a:spcPts val="200"/>
              </a:spcBef>
              <a:spcAft>
                <a:spcPts val="200"/>
              </a:spcAft>
            </a:pPr>
            <a:r>
              <a:rPr lang="it-IT" sz="1200" dirty="0">
                <a:solidFill>
                  <a:schemeClr val="bg1"/>
                </a:solidFill>
                <a:effectLst/>
                <a:latin typeface="Bookman Old Style" panose="02050604050505020204" pitchFamily="18" charset="0"/>
                <a:ea typeface="Times New Roman" panose="02020603050405020304" pitchFamily="18" charset="0"/>
                <a:cs typeface="Times New Roman" panose="02020603050405020304" pitchFamily="18" charset="0"/>
              </a:rPr>
              <a:t>La ricerca è stata condotta a metà gennaio 2022 tramite 700 interviste telefoniche rappresentative della popolazione di Riccione; il territorio comunale è stato diviso in quattro aree (Mare, Centro, Interno Nord, Interno Sud) per una corretta rappresentazione della popolazione. Inoltre, le interviste sono state effettuate in base alla composizione della popolazione residente (ultimi dati ISTAT) per genere sessuale e fascia di età.</a:t>
            </a:r>
          </a:p>
          <a:p>
            <a:pPr algn="just">
              <a:lnSpc>
                <a:spcPct val="150000"/>
              </a:lnSpc>
              <a:spcBef>
                <a:spcPts val="1800"/>
              </a:spcBef>
              <a:spcAft>
                <a:spcPts val="600"/>
              </a:spcAft>
            </a:pPr>
            <a:r>
              <a:rPr lang="it-IT" sz="2000" b="1" dirty="0">
                <a:solidFill>
                  <a:schemeClr val="accent1">
                    <a:lumMod val="25000"/>
                    <a:lumOff val="75000"/>
                  </a:schemeClr>
                </a:solidFill>
                <a:effectLst/>
                <a:latin typeface="Bookman Old Style" panose="02050604050505020204" pitchFamily="18" charset="0"/>
                <a:ea typeface="Times New Roman" panose="02020603050405020304" pitchFamily="18" charset="0"/>
                <a:cs typeface="Arial" panose="020B0604020202020204" pitchFamily="34" charset="0"/>
              </a:rPr>
              <a:t>Una città complessivamente benestante</a:t>
            </a:r>
          </a:p>
          <a:p>
            <a:pPr algn="just">
              <a:lnSpc>
                <a:spcPct val="150000"/>
              </a:lnSpc>
              <a:spcBef>
                <a:spcPts val="600"/>
              </a:spcBef>
              <a:spcAft>
                <a:spcPts val="600"/>
              </a:spcAft>
            </a:pPr>
            <a:r>
              <a:rPr lang="it-IT" sz="1200" dirty="0">
                <a:solidFill>
                  <a:schemeClr val="bg1"/>
                </a:solidFill>
                <a:effectLst/>
                <a:latin typeface="Bookman Old Style" panose="02050604050505020204" pitchFamily="18" charset="0"/>
                <a:ea typeface="Times New Roman" panose="02020603050405020304" pitchFamily="18" charset="0"/>
                <a:cs typeface="Times New Roman" panose="02020603050405020304" pitchFamily="18" charset="0"/>
              </a:rPr>
              <a:t>È stato chiesto agli intervistati di classificare il proprio status socio-economico (domanda molto più valida per ‘capire’ le diverse opinioni, rispetto a quelle relative al reddito personale, al reddito familiare o alla professione): gli abitanti di Riccione dichiarano spesso di essere di classe media (62.4%) e, più degli italiani, di classe superiore (21.4%: in Italia si riscontrano percentuali attorno al 12-16%); la classe inferiore è indicata meno frequentemente di quella superiore (16.1% - valore nettamente inferiore a quello nazionale, spesso superiore al 25%); in sintesi, la popolazione locale ritiene di essere più benestante di quella nazionale.</a:t>
            </a:r>
          </a:p>
        </p:txBody>
      </p:sp>
    </p:spTree>
    <p:extLst>
      <p:ext uri="{BB962C8B-B14F-4D97-AF65-F5344CB8AC3E}">
        <p14:creationId xmlns:p14="http://schemas.microsoft.com/office/powerpoint/2010/main" val="420163349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ChangeArrowheads="1"/>
          </p:cNvSpPr>
          <p:nvPr/>
        </p:nvSpPr>
        <p:spPr bwMode="auto">
          <a:xfrm>
            <a:off x="3997234" y="649289"/>
            <a:ext cx="5052714" cy="4073528"/>
          </a:xfrm>
          <a:prstGeom prst="rect">
            <a:avLst/>
          </a:prstGeom>
          <a:noFill/>
          <a:ln w="9525">
            <a:noFill/>
            <a:miter lim="800000"/>
            <a:headEnd/>
            <a:tailEnd/>
          </a:ln>
        </p:spPr>
        <p:txBody>
          <a:bodyPr anchor="ctr"/>
          <a:lstStyle/>
          <a:p>
            <a:pPr algn="ctr"/>
            <a:r>
              <a:rPr kumimoji="0" lang="it-IT" sz="3200" b="1" i="0" u="none" strike="noStrike" kern="1200" cap="none" spc="0" normalizeH="0" baseline="0" noProof="0" dirty="0">
                <a:ln>
                  <a:noFill/>
                </a:ln>
                <a:solidFill>
                  <a:srgbClr val="FFFFFF"/>
                </a:solidFill>
                <a:effectLst/>
                <a:uLnTx/>
                <a:uFillTx/>
                <a:latin typeface="Bookman Old Style" pitchFamily="18" charset="0"/>
                <a:ea typeface="+mj-ea"/>
                <a:cs typeface="+mj-cs"/>
              </a:rPr>
              <a:t>Risultati</a:t>
            </a:r>
            <a:br>
              <a:rPr kumimoji="0" lang="it-IT" sz="3200" b="1" i="0" u="none" strike="noStrike" kern="1200" cap="none" spc="0" normalizeH="0" baseline="0" noProof="0" dirty="0">
                <a:ln>
                  <a:noFill/>
                </a:ln>
                <a:solidFill>
                  <a:srgbClr val="FFFFFF"/>
                </a:solidFill>
                <a:effectLst/>
                <a:uLnTx/>
                <a:uFillTx/>
                <a:latin typeface="Bookman Old Style" pitchFamily="18" charset="0"/>
                <a:ea typeface="+mj-ea"/>
                <a:cs typeface="+mj-cs"/>
              </a:rPr>
            </a:br>
            <a:r>
              <a:rPr kumimoji="0" lang="it-IT" sz="2400" b="1" i="0" u="none" strike="noStrike" kern="1200" cap="none" spc="0" normalizeH="0" baseline="0" noProof="0" dirty="0">
                <a:ln>
                  <a:noFill/>
                </a:ln>
                <a:solidFill>
                  <a:srgbClr val="FFFFFF"/>
                </a:solidFill>
                <a:effectLst/>
                <a:uLnTx/>
                <a:uFillTx/>
                <a:latin typeface="Bookman Old Style" pitchFamily="18" charset="0"/>
                <a:ea typeface="+mj-ea"/>
                <a:cs typeface="+mj-cs"/>
              </a:rPr>
              <a:t>Prima parte sondaggio</a:t>
            </a:r>
            <a:endParaRPr lang="it-IT" sz="2400" b="1" dirty="0">
              <a:solidFill>
                <a:schemeClr val="bg1"/>
              </a:solidFill>
              <a:latin typeface="Bookman Old Style" pitchFamily="18" charset="0"/>
            </a:endParaRPr>
          </a:p>
        </p:txBody>
      </p:sp>
      <p:pic>
        <p:nvPicPr>
          <p:cNvPr id="8" name="Picture Placeholder 9">
            <a:extLst>
              <a:ext uri="{FF2B5EF4-FFF2-40B4-BE49-F238E27FC236}">
                <a16:creationId xmlns:a16="http://schemas.microsoft.com/office/drawing/2014/main" id="{78C0AD44-6D89-4751-9B88-6E32ED212638}"/>
              </a:ext>
            </a:extLst>
          </p:cNvPr>
          <p:cNvPicPr>
            <a:picLocks noChangeAspect="1"/>
          </p:cNvPicPr>
          <p:nvPr/>
        </p:nvPicPr>
        <p:blipFill>
          <a:blip r:embed="rId3"/>
          <a:srcRect/>
          <a:stretch/>
        </p:blipFill>
        <p:spPr>
          <a:xfrm>
            <a:off x="748405" y="469933"/>
            <a:ext cx="2088000" cy="2111527"/>
          </a:xfrm>
          <a:prstGeom prst="ellipse">
            <a:avLst/>
          </a:prstGeom>
          <a:solidFill>
            <a:srgbClr val="E7E6E6"/>
          </a:solidFill>
          <a:scene3d>
            <a:camera prst="orthographicFront"/>
            <a:lightRig rig="threePt" dir="t"/>
          </a:scene3d>
          <a:sp3d>
            <a:bevelT/>
          </a:sp3d>
        </p:spPr>
      </p:pic>
      <p:sp>
        <p:nvSpPr>
          <p:cNvPr id="9" name="Oval 8">
            <a:extLst>
              <a:ext uri="{FF2B5EF4-FFF2-40B4-BE49-F238E27FC236}">
                <a16:creationId xmlns:a16="http://schemas.microsoft.com/office/drawing/2014/main" id="{36DCA240-FC6A-4B77-81D2-7A775BE13E9D}"/>
              </a:ext>
            </a:extLst>
          </p:cNvPr>
          <p:cNvSpPr>
            <a:spLocks noChangeAspect="1"/>
          </p:cNvSpPr>
          <p:nvPr/>
        </p:nvSpPr>
        <p:spPr>
          <a:xfrm>
            <a:off x="284820" y="2723625"/>
            <a:ext cx="2088000" cy="2088000"/>
          </a:xfrm>
          <a:prstGeom prst="ellipse">
            <a:avLst/>
          </a:prstGeom>
          <a:blipFill>
            <a:blip r:embed="rId4"/>
            <a:stretch>
              <a:fillRect/>
            </a:stretch>
          </a:blip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a:t>
            </a:r>
          </a:p>
        </p:txBody>
      </p:sp>
      <p:pic>
        <p:nvPicPr>
          <p:cNvPr id="3" name="Immagine 2">
            <a:extLst>
              <a:ext uri="{FF2B5EF4-FFF2-40B4-BE49-F238E27FC236}">
                <a16:creationId xmlns:a16="http://schemas.microsoft.com/office/drawing/2014/main" id="{B08FDD5F-E089-4EEE-ABFF-77BB8C88BF34}"/>
              </a:ext>
            </a:extLst>
          </p:cNvPr>
          <p:cNvPicPr>
            <a:picLocks noChangeAspect="1"/>
          </p:cNvPicPr>
          <p:nvPr/>
        </p:nvPicPr>
        <p:blipFill>
          <a:blip r:embed="rId5"/>
          <a:stretch>
            <a:fillRect/>
          </a:stretch>
        </p:blipFill>
        <p:spPr>
          <a:xfrm rot="20904305">
            <a:off x="1264956" y="1607427"/>
            <a:ext cx="2859272" cy="3639627"/>
          </a:xfrm>
          <a:prstGeom prst="rect">
            <a:avLst/>
          </a:prstGeom>
        </p:spPr>
      </p:pic>
    </p:spTree>
    <p:extLst>
      <p:ext uri="{BB962C8B-B14F-4D97-AF65-F5344CB8AC3E}">
        <p14:creationId xmlns:p14="http://schemas.microsoft.com/office/powerpoint/2010/main" val="108401195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8941DE-71EB-4348-B569-8FE1ECA35F2D}"/>
              </a:ext>
            </a:extLst>
          </p:cNvPr>
          <p:cNvSpPr>
            <a:spLocks noGrp="1"/>
          </p:cNvSpPr>
          <p:nvPr>
            <p:ph type="title"/>
          </p:nvPr>
        </p:nvSpPr>
        <p:spPr/>
        <p:txBody>
          <a:bodyPr/>
          <a:lstStyle/>
          <a:p>
            <a:pPr marL="0" marR="0" lvl="0" indent="0" algn="ctr" defTabSz="914400" rtl="0" eaLnBrk="1" fontAlgn="auto" latinLnBrk="0" hangingPunct="1">
              <a:lnSpc>
                <a:spcPts val="2000"/>
              </a:lnSpc>
              <a:spcBef>
                <a:spcPct val="0"/>
              </a:spcBef>
              <a:spcAft>
                <a:spcPts val="0"/>
              </a:spcAft>
              <a:buClrTx/>
              <a:buSzTx/>
              <a:buFontTx/>
              <a:buNone/>
              <a:tabLst/>
              <a:defRPr/>
            </a:pPr>
            <a:r>
              <a:rPr kumimoji="0" lang="it-IT" sz="1500" b="1" i="0" u="none" strike="noStrike" kern="1200" cap="none" spc="0" normalizeH="0" baseline="0" noProof="0" dirty="0">
                <a:ln>
                  <a:noFill/>
                </a:ln>
                <a:solidFill>
                  <a:srgbClr val="FFFFFF"/>
                </a:solidFill>
                <a:effectLst/>
                <a:uLnTx/>
                <a:uFillTx/>
                <a:latin typeface="Bookman Old Style" pitchFamily="18" charset="0"/>
                <a:ea typeface="+mj-ea"/>
                <a:cs typeface="+mj-cs"/>
              </a:rPr>
              <a:t>Autocollocazione politica</a:t>
            </a:r>
          </a:p>
        </p:txBody>
      </p:sp>
      <p:graphicFrame>
        <p:nvGraphicFramePr>
          <p:cNvPr id="3" name="Grafico 2">
            <a:extLst>
              <a:ext uri="{FF2B5EF4-FFF2-40B4-BE49-F238E27FC236}">
                <a16:creationId xmlns:a16="http://schemas.microsoft.com/office/drawing/2014/main" id="{2F5770BF-5006-482E-9E47-EAFC0A884838}"/>
              </a:ext>
            </a:extLst>
          </p:cNvPr>
          <p:cNvGraphicFramePr>
            <a:graphicFrameLocks noGrp="1"/>
          </p:cNvGraphicFramePr>
          <p:nvPr/>
        </p:nvGraphicFramePr>
        <p:xfrm>
          <a:off x="25400" y="577850"/>
          <a:ext cx="9118600"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19938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574555-9DDD-488E-B8EC-3A0CC7AC1725}"/>
              </a:ext>
            </a:extLst>
          </p:cNvPr>
          <p:cNvSpPr>
            <a:spLocks noGrp="1"/>
          </p:cNvSpPr>
          <p:nvPr>
            <p:ph type="title"/>
          </p:nvPr>
        </p:nvSpPr>
        <p:spPr/>
        <p:txBody>
          <a:bodyPr/>
          <a:lstStyle/>
          <a:p>
            <a:pPr marL="0" marR="0" lvl="0" indent="0" algn="ctr" defTabSz="914400" rtl="0" eaLnBrk="1" fontAlgn="auto" latinLnBrk="0" hangingPunct="1">
              <a:lnSpc>
                <a:spcPts val="2000"/>
              </a:lnSpc>
              <a:spcBef>
                <a:spcPct val="0"/>
              </a:spcBef>
              <a:spcAft>
                <a:spcPts val="0"/>
              </a:spcAft>
              <a:buClrTx/>
              <a:buSzTx/>
              <a:buFontTx/>
              <a:buNone/>
              <a:tabLst/>
              <a:defRPr/>
            </a:pPr>
            <a:r>
              <a:rPr kumimoji="0" lang="it-IT" sz="1500" b="1" i="0" u="none" strike="noStrike" kern="1200" cap="none" spc="0" normalizeH="0" baseline="0" noProof="0" dirty="0">
                <a:ln>
                  <a:noFill/>
                </a:ln>
                <a:solidFill>
                  <a:srgbClr val="FFFFFF"/>
                </a:solidFill>
                <a:effectLst/>
                <a:uLnTx/>
                <a:uFillTx/>
                <a:latin typeface="Bookman Old Style" pitchFamily="18" charset="0"/>
                <a:ea typeface="+mj-ea"/>
                <a:cs typeface="+mj-cs"/>
              </a:rPr>
              <a:t>Autocollocazione politica</a:t>
            </a:r>
          </a:p>
        </p:txBody>
      </p:sp>
      <p:graphicFrame>
        <p:nvGraphicFramePr>
          <p:cNvPr id="3" name="Grafico 2">
            <a:extLst>
              <a:ext uri="{FF2B5EF4-FFF2-40B4-BE49-F238E27FC236}">
                <a16:creationId xmlns:a16="http://schemas.microsoft.com/office/drawing/2014/main" id="{E60737D2-16E6-4250-A6DB-C1441B65F165}"/>
              </a:ext>
            </a:extLst>
          </p:cNvPr>
          <p:cNvGraphicFramePr>
            <a:graphicFrameLocks noGrp="1"/>
          </p:cNvGraphicFramePr>
          <p:nvPr/>
        </p:nvGraphicFramePr>
        <p:xfrm>
          <a:off x="25400" y="577850"/>
          <a:ext cx="9118600"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28713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ChangeArrowheads="1"/>
          </p:cNvSpPr>
          <p:nvPr/>
        </p:nvSpPr>
        <p:spPr bwMode="auto">
          <a:xfrm>
            <a:off x="786120" y="-171862"/>
            <a:ext cx="7482951" cy="5387724"/>
          </a:xfrm>
          <a:prstGeom prst="rect">
            <a:avLst/>
          </a:prstGeom>
          <a:noFill/>
          <a:ln w="9525">
            <a:noFill/>
            <a:miter lim="800000"/>
            <a:headEnd/>
            <a:tailEnd/>
          </a:ln>
        </p:spPr>
        <p:txBody>
          <a:bodyPr anchor="ctr"/>
          <a:lstStyle/>
          <a:p>
            <a:pPr algn="just">
              <a:lnSpc>
                <a:spcPct val="150000"/>
              </a:lnSpc>
              <a:spcBef>
                <a:spcPts val="1800"/>
              </a:spcBef>
              <a:spcAft>
                <a:spcPts val="600"/>
              </a:spcAft>
            </a:pPr>
            <a:r>
              <a:rPr lang="it-IT" sz="2000" b="1" dirty="0">
                <a:solidFill>
                  <a:schemeClr val="accent1">
                    <a:lumMod val="25000"/>
                    <a:lumOff val="75000"/>
                  </a:schemeClr>
                </a:solidFill>
                <a:effectLst/>
                <a:latin typeface="Bookman Old Style" panose="02050604050505020204" pitchFamily="18" charset="0"/>
                <a:ea typeface="Times New Roman" panose="02020603050405020304" pitchFamily="18" charset="0"/>
                <a:cs typeface="Arial" panose="020B0604020202020204" pitchFamily="34" charset="0"/>
              </a:rPr>
              <a:t>Meno della metà si sente tra sinistra e destra</a:t>
            </a:r>
          </a:p>
          <a:p>
            <a:pPr algn="just">
              <a:lnSpc>
                <a:spcPct val="150000"/>
              </a:lnSpc>
              <a:spcBef>
                <a:spcPts val="1800"/>
              </a:spcBef>
              <a:spcAft>
                <a:spcPts val="600"/>
              </a:spcAft>
            </a:pPr>
            <a:r>
              <a:rPr lang="it-IT" sz="1200" dirty="0">
                <a:solidFill>
                  <a:schemeClr val="bg1">
                    <a:lumMod val="95000"/>
                  </a:schemeClr>
                </a:solidFill>
                <a:effectLst/>
                <a:latin typeface="Bookman Old Style" panose="02050604050505020204" pitchFamily="18" charset="0"/>
                <a:ea typeface="Times New Roman" panose="02020603050405020304" pitchFamily="18" charset="0"/>
                <a:cs typeface="Times New Roman" panose="02020603050405020304" pitchFamily="18" charset="0"/>
              </a:rPr>
              <a:t>Non è stato chiesto il partito politico preferito o recentemente votato, bensì si è rilevata l’</a:t>
            </a:r>
            <a:r>
              <a:rPr lang="it-IT" sz="1200" dirty="0" err="1">
                <a:solidFill>
                  <a:schemeClr val="bg1">
                    <a:lumMod val="95000"/>
                  </a:schemeClr>
                </a:solidFill>
                <a:effectLst/>
                <a:latin typeface="Bookman Old Style" panose="02050604050505020204" pitchFamily="18" charset="0"/>
                <a:ea typeface="Times New Roman" panose="02020603050405020304" pitchFamily="18" charset="0"/>
                <a:cs typeface="Times New Roman" panose="02020603050405020304" pitchFamily="18" charset="0"/>
              </a:rPr>
              <a:t>autocollocazione</a:t>
            </a:r>
            <a:r>
              <a:rPr lang="it-IT" sz="1200" dirty="0">
                <a:solidFill>
                  <a:schemeClr val="bg1">
                    <a:lumMod val="95000"/>
                  </a:schemeClr>
                </a:solidFill>
                <a:effectLst/>
                <a:latin typeface="Bookman Old Style" panose="02050604050505020204" pitchFamily="18" charset="0"/>
                <a:ea typeface="Times New Roman" panose="02020603050405020304" pitchFamily="18" charset="0"/>
                <a:cs typeface="Times New Roman" panose="02020603050405020304" pitchFamily="18" charset="0"/>
              </a:rPr>
              <a:t> politica: meno di un soggetto su due si classifica nel continuum sinistra-destra (con il centro-sinistra e il centro-destra su valori percentuali quasi identici, e una lieve superiorità numerica della sinistra sulla destra) mentre è molto ampia la parte di chi si dichiara lontano dai partiti o non interessato (22.7%) e di chi segue la politica ma non si sente da una parte o dall’altra (11.7%).</a:t>
            </a:r>
          </a:p>
          <a:p>
            <a:pPr algn="just">
              <a:lnSpc>
                <a:spcPct val="150000"/>
              </a:lnSpc>
              <a:spcBef>
                <a:spcPts val="600"/>
              </a:spcBef>
              <a:spcAft>
                <a:spcPts val="600"/>
              </a:spcAft>
            </a:pPr>
            <a:r>
              <a:rPr lang="it-IT" sz="1200" dirty="0">
                <a:solidFill>
                  <a:schemeClr val="bg1">
                    <a:lumMod val="95000"/>
                  </a:schemeClr>
                </a:solidFill>
                <a:effectLst/>
                <a:latin typeface="Bookman Old Style" panose="02050604050505020204" pitchFamily="18" charset="0"/>
                <a:ea typeface="Times New Roman" panose="02020603050405020304" pitchFamily="18" charset="0"/>
                <a:cs typeface="Times New Roman" panose="02020603050405020304" pitchFamily="18" charset="0"/>
              </a:rPr>
              <a:t>Al crescere della classe sociale </a:t>
            </a:r>
            <a:r>
              <a:rPr lang="it-IT" sz="1200" dirty="0" err="1">
                <a:solidFill>
                  <a:schemeClr val="bg1">
                    <a:lumMod val="95000"/>
                  </a:schemeClr>
                </a:solidFill>
                <a:effectLst/>
                <a:latin typeface="Bookman Old Style" panose="02050604050505020204" pitchFamily="18" charset="0"/>
                <a:ea typeface="Times New Roman" panose="02020603050405020304" pitchFamily="18" charset="0"/>
                <a:cs typeface="Times New Roman" panose="02020603050405020304" pitchFamily="18" charset="0"/>
              </a:rPr>
              <a:t>autoattribuita</a:t>
            </a:r>
            <a:r>
              <a:rPr lang="it-IT" sz="1200" dirty="0">
                <a:solidFill>
                  <a:schemeClr val="bg1">
                    <a:lumMod val="95000"/>
                  </a:schemeClr>
                </a:solidFill>
                <a:effectLst/>
                <a:latin typeface="Bookman Old Style" panose="02050604050505020204" pitchFamily="18" charset="0"/>
                <a:ea typeface="Times New Roman" panose="02020603050405020304" pitchFamily="18" charset="0"/>
                <a:cs typeface="Times New Roman" panose="02020603050405020304" pitchFamily="18" charset="0"/>
              </a:rPr>
              <a:t> ci si sposta dall’apolitico verso il centro allargato (con centro-sinistra o centro-destra) e, meno intensamente, verso destra. Il ‘picco’ della destra è tra i 45-54enni, quello della sinistra tra i 18-34enni. Uomini più moderati (33% per il centro allargato), donne più apolitiche (28%). Non sono rilevanti, invece, le differenze tra le quattro aree geografiche in cui il comune è stato suddiviso.</a:t>
            </a:r>
          </a:p>
        </p:txBody>
      </p:sp>
    </p:spTree>
    <p:extLst>
      <p:ext uri="{BB962C8B-B14F-4D97-AF65-F5344CB8AC3E}">
        <p14:creationId xmlns:p14="http://schemas.microsoft.com/office/powerpoint/2010/main" val="299642158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4323A6-B855-4D62-B3B9-C7C5EC2F9FA7}"/>
              </a:ext>
            </a:extLst>
          </p:cNvPr>
          <p:cNvSpPr>
            <a:spLocks noGrp="1"/>
          </p:cNvSpPr>
          <p:nvPr>
            <p:ph type="title"/>
          </p:nvPr>
        </p:nvSpPr>
        <p:spPr/>
        <p:txBody>
          <a:bodyPr/>
          <a:lstStyle/>
          <a:p>
            <a:r>
              <a:rPr lang="it-IT" dirty="0"/>
              <a:t>Intenzione di voto alle elezioni per il Sindaco e il Consiglio comunale</a:t>
            </a:r>
          </a:p>
        </p:txBody>
      </p:sp>
      <p:sp>
        <p:nvSpPr>
          <p:cNvPr id="4" name="Content Placeholder 3">
            <a:extLst>
              <a:ext uri="{FF2B5EF4-FFF2-40B4-BE49-F238E27FC236}">
                <a16:creationId xmlns:a16="http://schemas.microsoft.com/office/drawing/2014/main" id="{49BAD916-D675-4804-9D72-ADA3B99A92A8}"/>
              </a:ext>
            </a:extLst>
          </p:cNvPr>
          <p:cNvSpPr>
            <a:spLocks noGrp="1"/>
          </p:cNvSpPr>
          <p:nvPr>
            <p:ph idx="1"/>
          </p:nvPr>
        </p:nvSpPr>
        <p:spPr>
          <a:xfrm>
            <a:off x="214283" y="648892"/>
            <a:ext cx="8715436" cy="541830"/>
          </a:xfrm>
        </p:spPr>
        <p:txBody>
          <a:bodyPr>
            <a:normAutofit lnSpcReduction="10000"/>
          </a:bodyPr>
          <a:lstStyle/>
          <a:p>
            <a:r>
              <a:rPr lang="it-IT" dirty="0"/>
              <a:t>Nel 2022 ci saranno le elezioni per il Sindaco e il Consiglio comunale di Riccione. Lei ha intenzione di andare a votare?</a:t>
            </a:r>
          </a:p>
        </p:txBody>
      </p:sp>
      <p:sp>
        <p:nvSpPr>
          <p:cNvPr id="5" name="Text Placeholder 4">
            <a:extLst>
              <a:ext uri="{FF2B5EF4-FFF2-40B4-BE49-F238E27FC236}">
                <a16:creationId xmlns:a16="http://schemas.microsoft.com/office/drawing/2014/main" id="{ACDB81E6-5644-4834-9DDC-D07BA90B1BCC}"/>
              </a:ext>
            </a:extLst>
          </p:cNvPr>
          <p:cNvSpPr>
            <a:spLocks noGrp="1"/>
          </p:cNvSpPr>
          <p:nvPr>
            <p:ph type="body" sz="quarter" idx="10"/>
          </p:nvPr>
        </p:nvSpPr>
        <p:spPr/>
        <p:txBody>
          <a:bodyPr/>
          <a:lstStyle/>
          <a:p>
            <a:r>
              <a:rPr lang="it-IT" dirty="0"/>
              <a:t>Base: totale campione</a:t>
            </a:r>
          </a:p>
        </p:txBody>
      </p:sp>
      <p:graphicFrame>
        <p:nvGraphicFramePr>
          <p:cNvPr id="7" name="Grafico 6">
            <a:extLst>
              <a:ext uri="{FF2B5EF4-FFF2-40B4-BE49-F238E27FC236}">
                <a16:creationId xmlns:a16="http://schemas.microsoft.com/office/drawing/2014/main" id="{EB6A8A45-3DE2-4AB8-94D7-36A1A567E477}"/>
              </a:ext>
            </a:extLst>
          </p:cNvPr>
          <p:cNvGraphicFramePr>
            <a:graphicFrameLocks noGrp="1"/>
          </p:cNvGraphicFramePr>
          <p:nvPr/>
        </p:nvGraphicFramePr>
        <p:xfrm>
          <a:off x="25400" y="577850"/>
          <a:ext cx="9118600"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49952433"/>
      </p:ext>
    </p:extLst>
  </p:cSld>
  <p:clrMapOvr>
    <a:masterClrMapping/>
  </p:clrMapOvr>
</p:sld>
</file>

<file path=ppt/theme/theme1.xml><?xml version="1.0" encoding="utf-8"?>
<a:theme xmlns:a="http://schemas.openxmlformats.org/drawingml/2006/main" name="AstraRicerche Quantitativa 2015 v17">
  <a:themeElements>
    <a:clrScheme name="AstraRicercheTema1">
      <a:dk1>
        <a:srgbClr val="000000"/>
      </a:dk1>
      <a:lt1>
        <a:srgbClr val="FFFFFF"/>
      </a:lt1>
      <a:dk2>
        <a:srgbClr val="115622"/>
      </a:dk2>
      <a:lt2>
        <a:srgbClr val="33D65B"/>
      </a:lt2>
      <a:accent1>
        <a:srgbClr val="002060"/>
      </a:accent1>
      <a:accent2>
        <a:srgbClr val="FF0000"/>
      </a:accent2>
      <a:accent3>
        <a:srgbClr val="FFC000"/>
      </a:accent3>
      <a:accent4>
        <a:srgbClr val="DFEBB6"/>
      </a:accent4>
      <a:accent5>
        <a:srgbClr val="92D050"/>
      </a:accent5>
      <a:accent6>
        <a:srgbClr val="076C07"/>
      </a:accent6>
      <a:hlink>
        <a:srgbClr val="00B0F0"/>
      </a:hlink>
      <a:folHlink>
        <a:srgbClr val="002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8032643B-ED89-44C1-A952-347A354B142C}" vid="{CFCE86BE-2506-46C0-A575-EE75B946DD85}"/>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AstraRicerche Quantitativa 2020 169 v3</Template>
  <TotalTime>169</TotalTime>
  <Words>818</Words>
  <Application>Microsoft Office PowerPoint</Application>
  <PresentationFormat>Presentazione su schermo (16:9)</PresentationFormat>
  <Paragraphs>68</Paragraphs>
  <Slides>15</Slides>
  <Notes>8</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15</vt:i4>
      </vt:variant>
    </vt:vector>
  </HeadingPairs>
  <TitlesOfParts>
    <vt:vector size="20" baseType="lpstr">
      <vt:lpstr>Arial</vt:lpstr>
      <vt:lpstr>Bookman Old Style</vt:lpstr>
      <vt:lpstr>Calibri</vt:lpstr>
      <vt:lpstr>Wingdings</vt:lpstr>
      <vt:lpstr>AstraRicerche Quantitativa 2015 v17</vt:lpstr>
      <vt:lpstr>Presentazione standard di PowerPoint</vt:lpstr>
      <vt:lpstr>Questa ricerca</vt:lpstr>
      <vt:lpstr>Autoclassificazione socio-economica</vt:lpstr>
      <vt:lpstr>Presentazione standard di PowerPoint</vt:lpstr>
      <vt:lpstr>Presentazione standard di PowerPoint</vt:lpstr>
      <vt:lpstr>Autocollocazione politica</vt:lpstr>
      <vt:lpstr>Autocollocazione politica</vt:lpstr>
      <vt:lpstr>Presentazione standard di PowerPoint</vt:lpstr>
      <vt:lpstr>Intenzione di voto alle elezioni per il Sindaco e il Consiglio comunale</vt:lpstr>
      <vt:lpstr>Intenzione di voto alle elezioni per il Sindaco e il Consiglio comunale</vt:lpstr>
      <vt:lpstr>Presentazione standard di PowerPoint</vt:lpstr>
      <vt:lpstr>Giudizio complessivo sull’operato del sindaco uscente</vt:lpstr>
      <vt:lpstr>Giudizio complessivo sull’operato del sindaco uscente</vt:lpstr>
      <vt:lpstr>Presentazione standard di PowerPoint</vt:lpstr>
      <vt:lpstr>Presentazione standard di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Elisabetta Brambilla</dc:creator>
  <cp:lastModifiedBy>Claudio Cecchetto</cp:lastModifiedBy>
  <cp:revision>29</cp:revision>
  <dcterms:created xsi:type="dcterms:W3CDTF">2022-01-18T08:37:05Z</dcterms:created>
  <dcterms:modified xsi:type="dcterms:W3CDTF">2022-01-31T12:07:28Z</dcterms:modified>
</cp:coreProperties>
</file>